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Lst>
  <p:sldSz cx="14630400" cy="8229600"/>
  <p:notesSz cx="8229600" cy="14630400"/>
  <p:embeddedFontLst>
    <p:embeddedFont>
      <p:font typeface="Quattrocento" panose="02020502030000000404" pitchFamily="18" charset="0"/>
      <p:regular r:id="rId22"/>
      <p:bold r:id="rId2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0" d="100"/>
          <a:sy n="100" d="100"/>
        </p:scale>
        <p:origin x="160"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905839"/>
            <a:ext cx="4928354" cy="615910"/>
          </a:xfrm>
          <a:prstGeom prst="rect">
            <a:avLst/>
          </a:prstGeom>
          <a:noFill/>
        </p:spPr>
        <p:txBody>
          <a:bodyPr wrap="none" lIns="0" tIns="0" rIns="0" bIns="0" rtlCol="0" anchor="t"/>
          <a:lstStyle/>
          <a:p>
            <a:pPr marL="0" indent="0" algn="l">
              <a:lnSpc>
                <a:spcPts val="4850"/>
              </a:lnSpc>
              <a:buNone/>
            </a:pPr>
            <a:r>
              <a:rPr lang="en-US" sz="38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BUENOS RINGLOCKS</a:t>
            </a:r>
            <a:endParaRPr lang="en-US" sz="3850" dirty="0"/>
          </a:p>
        </p:txBody>
      </p:sp>
      <p:sp>
        <p:nvSpPr>
          <p:cNvPr id="4" name="Text 1"/>
          <p:cNvSpPr/>
          <p:nvPr/>
        </p:nvSpPr>
        <p:spPr>
          <a:xfrm>
            <a:off x="837724" y="3605451"/>
            <a:ext cx="7468553" cy="985361"/>
          </a:xfrm>
          <a:prstGeom prst="rect">
            <a:avLst/>
          </a:prstGeom>
          <a:noFill/>
        </p:spPr>
        <p:txBody>
          <a:bodyPr wrap="square" lIns="0" tIns="0" rIns="0" bIns="0" rtlCol="0" anchor="t"/>
          <a:lstStyle/>
          <a:p>
            <a:pPr marL="0" indent="0" algn="l">
              <a:lnSpc>
                <a:spcPts val="3850"/>
              </a:lnSpc>
              <a:buNone/>
            </a:pPr>
            <a:r>
              <a:rPr lang="en-US" sz="31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South India's Largest Ring Lock Scaffolding &amp; Modular Staging Inventory</a:t>
            </a:r>
            <a:endParaRPr lang="en-US" sz="3100" dirty="0"/>
          </a:p>
        </p:txBody>
      </p:sp>
      <p:sp>
        <p:nvSpPr>
          <p:cNvPr id="5" name="Text 2"/>
          <p:cNvSpPr/>
          <p:nvPr/>
        </p:nvSpPr>
        <p:spPr>
          <a:xfrm>
            <a:off x="837724" y="4904899"/>
            <a:ext cx="7468553" cy="418862"/>
          </a:xfrm>
          <a:prstGeom prst="rect">
            <a:avLst/>
          </a:prstGeom>
          <a:noFill/>
        </p:spPr>
        <p:txBody>
          <a:bodyPr wrap="none" lIns="0" tIns="0" rIns="0" bIns="0" rtlCol="0" anchor="t"/>
          <a:lstStyle/>
          <a:p>
            <a:pPr marL="0" indent="0" algn="l">
              <a:lnSpc>
                <a:spcPts val="3250"/>
              </a:lnSpc>
              <a:buNone/>
            </a:pPr>
            <a:r>
              <a:rPr lang="en-US" sz="2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Engineered for Scale • Built for Safety • Trusted for Complexity</a:t>
            </a:r>
            <a:endParaRPr lang="en-US" sz="2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2124" y="873681"/>
            <a:ext cx="4718685" cy="589717"/>
          </a:xfrm>
          <a:prstGeom prst="rect">
            <a:avLst/>
          </a:prstGeom>
          <a:noFill/>
        </p:spPr>
        <p:txBody>
          <a:bodyPr wrap="none" lIns="0" tIns="0" rIns="0" bIns="0" rtlCol="0" anchor="t"/>
          <a:lstStyle/>
          <a:p>
            <a:pPr marL="0" indent="0" algn="l">
              <a:lnSpc>
                <a:spcPts val="4600"/>
              </a:lnSpc>
              <a:buNone/>
            </a:pPr>
            <a:r>
              <a:rPr lang="en-US" sz="37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Execution at Scale</a:t>
            </a:r>
            <a:endParaRPr lang="en-US" sz="3700" dirty="0"/>
          </a:p>
        </p:txBody>
      </p:sp>
      <p:sp>
        <p:nvSpPr>
          <p:cNvPr id="3" name="Text 1"/>
          <p:cNvSpPr/>
          <p:nvPr/>
        </p:nvSpPr>
        <p:spPr>
          <a:xfrm>
            <a:off x="802124" y="1864400"/>
            <a:ext cx="13026152" cy="641509"/>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Operational capability separates infrastructure providers who own equipment from those who deliver reliable production outcomes. BUENOS's operational strength transforms inventory into executed events.</a:t>
            </a:r>
            <a:endParaRPr lang="en-US" sz="1550" dirty="0"/>
          </a:p>
        </p:txBody>
      </p:sp>
      <p:sp>
        <p:nvSpPr>
          <p:cNvPr id="4" name="Shape 2"/>
          <p:cNvSpPr/>
          <p:nvPr/>
        </p:nvSpPr>
        <p:spPr>
          <a:xfrm>
            <a:off x="802124" y="2731413"/>
            <a:ext cx="6412825" cy="1778437"/>
          </a:xfrm>
          <a:prstGeom prst="roundRect">
            <a:avLst>
              <a:gd name="adj" fmla="val 1691"/>
            </a:avLst>
          </a:prstGeom>
          <a:solidFill>
            <a:srgbClr val="315251"/>
          </a:solidFill>
        </p:spPr>
      </p:sp>
      <p:sp>
        <p:nvSpPr>
          <p:cNvPr id="5" name="Text 3"/>
          <p:cNvSpPr/>
          <p:nvPr/>
        </p:nvSpPr>
        <p:spPr>
          <a:xfrm>
            <a:off x="1002625" y="2931914"/>
            <a:ext cx="2359343" cy="294918"/>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In-House Inventory</a:t>
            </a:r>
            <a:endParaRPr lang="en-US" sz="1850" dirty="0"/>
          </a:p>
        </p:txBody>
      </p:sp>
      <p:sp>
        <p:nvSpPr>
          <p:cNvPr id="6" name="Text 4"/>
          <p:cNvSpPr/>
          <p:nvPr/>
        </p:nvSpPr>
        <p:spPr>
          <a:xfrm>
            <a:off x="1002625" y="3347085"/>
            <a:ext cx="6011823" cy="962263"/>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Complete ownership eliminates third-party dependency, availability conflicts, and supply chain risk. Your event timeline is not subject to external vendor coordination challenges.</a:t>
            </a:r>
            <a:endParaRPr lang="en-US" sz="1550" dirty="0"/>
          </a:p>
        </p:txBody>
      </p:sp>
      <p:sp>
        <p:nvSpPr>
          <p:cNvPr id="7" name="Shape 5"/>
          <p:cNvSpPr/>
          <p:nvPr/>
        </p:nvSpPr>
        <p:spPr>
          <a:xfrm>
            <a:off x="7415451" y="2731413"/>
            <a:ext cx="6412825" cy="1778437"/>
          </a:xfrm>
          <a:prstGeom prst="roundRect">
            <a:avLst>
              <a:gd name="adj" fmla="val 1691"/>
            </a:avLst>
          </a:prstGeom>
          <a:solidFill>
            <a:srgbClr val="315251"/>
          </a:solidFill>
        </p:spPr>
      </p:sp>
      <p:sp>
        <p:nvSpPr>
          <p:cNvPr id="8" name="Text 6"/>
          <p:cNvSpPr/>
          <p:nvPr/>
        </p:nvSpPr>
        <p:spPr>
          <a:xfrm>
            <a:off x="7615952" y="2931914"/>
            <a:ext cx="2359343" cy="294918"/>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Faster Mobilization</a:t>
            </a:r>
            <a:endParaRPr lang="en-US" sz="1850" dirty="0"/>
          </a:p>
        </p:txBody>
      </p:sp>
      <p:sp>
        <p:nvSpPr>
          <p:cNvPr id="9" name="Text 7"/>
          <p:cNvSpPr/>
          <p:nvPr/>
        </p:nvSpPr>
        <p:spPr>
          <a:xfrm>
            <a:off x="7615952" y="3347085"/>
            <a:ext cx="6011823" cy="962263"/>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Direct control over equipment and logistics enables compressed deployment timelines. We respond to last-minute changes and accelerated schedules that eliminate conventional providers.</a:t>
            </a:r>
            <a:endParaRPr lang="en-US" sz="1550" dirty="0"/>
          </a:p>
        </p:txBody>
      </p:sp>
      <p:sp>
        <p:nvSpPr>
          <p:cNvPr id="10" name="Shape 8"/>
          <p:cNvSpPr/>
          <p:nvPr/>
        </p:nvSpPr>
        <p:spPr>
          <a:xfrm>
            <a:off x="802124" y="4710351"/>
            <a:ext cx="6412825" cy="1778437"/>
          </a:xfrm>
          <a:prstGeom prst="roundRect">
            <a:avLst>
              <a:gd name="adj" fmla="val 1691"/>
            </a:avLst>
          </a:prstGeom>
          <a:solidFill>
            <a:srgbClr val="315251"/>
          </a:solidFill>
        </p:spPr>
      </p:sp>
      <p:sp>
        <p:nvSpPr>
          <p:cNvPr id="11" name="Text 9"/>
          <p:cNvSpPr/>
          <p:nvPr/>
        </p:nvSpPr>
        <p:spPr>
          <a:xfrm>
            <a:off x="1002625" y="4910852"/>
            <a:ext cx="2566749" cy="294918"/>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Experienced Leadership</a:t>
            </a:r>
            <a:endParaRPr lang="en-US" sz="1850" dirty="0"/>
          </a:p>
        </p:txBody>
      </p:sp>
      <p:sp>
        <p:nvSpPr>
          <p:cNvPr id="12" name="Text 10"/>
          <p:cNvSpPr/>
          <p:nvPr/>
        </p:nvSpPr>
        <p:spPr>
          <a:xfrm>
            <a:off x="1002625" y="5326023"/>
            <a:ext cx="6011823" cy="962263"/>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production and technical teams bring deep experience across diverse event formats. They anticipate challenges before they materialize and solve problems other teams do not recognize.</a:t>
            </a:r>
            <a:endParaRPr lang="en-US" sz="1550" dirty="0"/>
          </a:p>
        </p:txBody>
      </p:sp>
      <p:sp>
        <p:nvSpPr>
          <p:cNvPr id="13" name="Shape 11"/>
          <p:cNvSpPr/>
          <p:nvPr/>
        </p:nvSpPr>
        <p:spPr>
          <a:xfrm>
            <a:off x="7415451" y="4710351"/>
            <a:ext cx="6412825" cy="1778437"/>
          </a:xfrm>
          <a:prstGeom prst="roundRect">
            <a:avLst>
              <a:gd name="adj" fmla="val 1691"/>
            </a:avLst>
          </a:prstGeom>
          <a:solidFill>
            <a:srgbClr val="315251"/>
          </a:solidFill>
        </p:spPr>
      </p:sp>
      <p:sp>
        <p:nvSpPr>
          <p:cNvPr id="14" name="Text 12"/>
          <p:cNvSpPr/>
          <p:nvPr/>
        </p:nvSpPr>
        <p:spPr>
          <a:xfrm>
            <a:off x="7615952" y="4910852"/>
            <a:ext cx="2359343" cy="294918"/>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Integrated Ecosystem</a:t>
            </a:r>
            <a:endParaRPr lang="en-US" sz="1850" dirty="0"/>
          </a:p>
        </p:txBody>
      </p:sp>
      <p:sp>
        <p:nvSpPr>
          <p:cNvPr id="15" name="Text 13"/>
          <p:cNvSpPr/>
          <p:nvPr/>
        </p:nvSpPr>
        <p:spPr>
          <a:xfrm>
            <a:off x="7615952" y="5326023"/>
            <a:ext cx="6011823" cy="962263"/>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Structural systems integrate seamlessly with OTP's broader production capabilities—lighting, audio, video, power, and logistics—enabling coordinated execution across all technical disciplines.</a:t>
            </a:r>
            <a:endParaRPr lang="en-US" sz="1550" dirty="0"/>
          </a:p>
        </p:txBody>
      </p:sp>
      <p:sp>
        <p:nvSpPr>
          <p:cNvPr id="16" name="Text 14"/>
          <p:cNvSpPr/>
          <p:nvPr/>
        </p:nvSpPr>
        <p:spPr>
          <a:xfrm>
            <a:off x="802124" y="6714292"/>
            <a:ext cx="13026152" cy="641509"/>
          </a:xfrm>
          <a:prstGeom prst="rect">
            <a:avLst/>
          </a:prstGeom>
          <a:noFill/>
        </p:spPr>
        <p:txBody>
          <a:bodyPr wrap="square" lIns="0" tIns="0" rIns="0" bIns="0" rtlCol="0" anchor="t"/>
          <a:lstStyle/>
          <a:p>
            <a:pPr marL="0" indent="0" algn="l">
              <a:lnSpc>
                <a:spcPts val="2500"/>
              </a:lnSpc>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The fundamental value proposition:</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Reliability exceeds availability. Equipment availability matters little if execution quality, timeline adherence, and problem-solving capability are absent.</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5531" y="299442"/>
            <a:ext cx="4774883" cy="320278"/>
          </a:xfrm>
          <a:prstGeom prst="rect">
            <a:avLst/>
          </a:prstGeom>
          <a:noFill/>
        </p:spPr>
        <p:txBody>
          <a:bodyPr wrap="none" lIns="0" tIns="0" rIns="0" bIns="0" rtlCol="0" anchor="t"/>
          <a:lstStyle/>
          <a:p>
            <a:pPr marL="0" indent="0" algn="l">
              <a:lnSpc>
                <a:spcPts val="2500"/>
              </a:lnSpc>
              <a:buNone/>
            </a:pPr>
            <a:r>
              <a:rPr lang="en-US" sz="20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More Than a Vendor. A Structural Partner.</a:t>
            </a:r>
            <a:endParaRPr lang="en-US" sz="2000" dirty="0"/>
          </a:p>
        </p:txBody>
      </p:sp>
      <p:sp>
        <p:nvSpPr>
          <p:cNvPr id="4" name="Text 1"/>
          <p:cNvSpPr/>
          <p:nvPr/>
        </p:nvSpPr>
        <p:spPr>
          <a:xfrm>
            <a:off x="504526" y="1518680"/>
            <a:ext cx="12932073" cy="465060"/>
          </a:xfrm>
          <a:prstGeom prst="rect">
            <a:avLst/>
          </a:prstGeom>
          <a:noFill/>
        </p:spPr>
        <p:txBody>
          <a:bodyPr wrap="square" lIns="0" tIns="0" rIns="0" bIns="0" rtlCol="0" anchor="t"/>
          <a:lstStyle/>
          <a:p>
            <a:pPr marL="0" indent="0" algn="l">
              <a:lnSpc>
                <a:spcPts val="13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BUENOS operates with a producer mindset, not a vendor mentality. We understand event production from the inside because our leadership has managed complex events, not just supplied equipment to them.</a:t>
            </a:r>
            <a:endParaRPr lang="en-US" sz="1600" dirty="0"/>
          </a:p>
        </p:txBody>
      </p:sp>
      <p:sp>
        <p:nvSpPr>
          <p:cNvPr id="5" name="Text 2"/>
          <p:cNvSpPr/>
          <p:nvPr/>
        </p:nvSpPr>
        <p:spPr>
          <a:xfrm>
            <a:off x="504526" y="2069246"/>
            <a:ext cx="8768676" cy="1021914"/>
          </a:xfrm>
          <a:prstGeom prst="rect">
            <a:avLst/>
          </a:prstGeom>
          <a:noFill/>
        </p:spPr>
        <p:txBody>
          <a:bodyPr wrap="none" lIns="0" tIns="0" rIns="0" bIns="0" rtlCol="0" anchor="t"/>
          <a:lstStyle/>
          <a:p>
            <a:pPr marL="0" indent="0" algn="l">
              <a:lnSpc>
                <a:spcPts val="13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This perspective fundamentally changes how we approach client relationships and project execution.</a:t>
            </a:r>
            <a:endParaRPr lang="en-US" sz="1600" dirty="0"/>
          </a:p>
        </p:txBody>
      </p:sp>
      <p:sp>
        <p:nvSpPr>
          <p:cNvPr id="6" name="Shape 3"/>
          <p:cNvSpPr/>
          <p:nvPr/>
        </p:nvSpPr>
        <p:spPr>
          <a:xfrm>
            <a:off x="7437755" y="3384510"/>
            <a:ext cx="15240" cy="2688193"/>
          </a:xfrm>
          <a:prstGeom prst="roundRect">
            <a:avLst>
              <a:gd name="adj" fmla="val 107184"/>
            </a:avLst>
          </a:prstGeom>
          <a:solidFill>
            <a:srgbClr val="4A6B6A"/>
          </a:solidFill>
        </p:spPr>
      </p:sp>
      <p:sp>
        <p:nvSpPr>
          <p:cNvPr id="7" name="Shape 4"/>
          <p:cNvSpPr/>
          <p:nvPr/>
        </p:nvSpPr>
        <p:spPr>
          <a:xfrm>
            <a:off x="7011571" y="3499287"/>
            <a:ext cx="326588" cy="15240"/>
          </a:xfrm>
          <a:prstGeom prst="roundRect">
            <a:avLst>
              <a:gd name="adj" fmla="val 107184"/>
            </a:avLst>
          </a:prstGeom>
          <a:solidFill>
            <a:srgbClr val="4A6B6A"/>
          </a:solidFill>
        </p:spPr>
      </p:sp>
      <p:sp>
        <p:nvSpPr>
          <p:cNvPr id="8" name="Shape 5"/>
          <p:cNvSpPr/>
          <p:nvPr/>
        </p:nvSpPr>
        <p:spPr>
          <a:xfrm>
            <a:off x="7322919" y="3384510"/>
            <a:ext cx="244912" cy="244912"/>
          </a:xfrm>
          <a:prstGeom prst="roundRect">
            <a:avLst>
              <a:gd name="adj" fmla="val 6670"/>
            </a:avLst>
          </a:prstGeom>
          <a:solidFill>
            <a:srgbClr val="315251"/>
          </a:solidFill>
        </p:spPr>
      </p:sp>
      <p:sp>
        <p:nvSpPr>
          <p:cNvPr id="9" name="Text 6"/>
          <p:cNvSpPr/>
          <p:nvPr/>
        </p:nvSpPr>
        <p:spPr>
          <a:xfrm>
            <a:off x="7368461" y="3410823"/>
            <a:ext cx="153710" cy="192167"/>
          </a:xfrm>
          <a:prstGeom prst="rect">
            <a:avLst/>
          </a:prstGeom>
          <a:noFill/>
        </p:spPr>
        <p:txBody>
          <a:bodyPr wrap="none" lIns="0" tIns="0" rIns="0" bIns="0" rtlCol="0" anchor="t"/>
          <a:lstStyle/>
          <a:p>
            <a:pPr marL="0" indent="0" algn="ctr">
              <a:lnSpc>
                <a:spcPts val="1200"/>
              </a:lnSpc>
              <a:buNone/>
            </a:pPr>
            <a:r>
              <a:rPr lang="en-US"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1</a:t>
            </a:r>
            <a:endParaRPr lang="en-US" dirty="0"/>
          </a:p>
        </p:txBody>
      </p:sp>
      <p:sp>
        <p:nvSpPr>
          <p:cNvPr id="10" name="Text 7"/>
          <p:cNvSpPr/>
          <p:nvPr/>
        </p:nvSpPr>
        <p:spPr>
          <a:xfrm>
            <a:off x="4493458" y="3421896"/>
            <a:ext cx="2407444" cy="160139"/>
          </a:xfrm>
          <a:prstGeom prst="rect">
            <a:avLst/>
          </a:prstGeom>
          <a:noFill/>
        </p:spPr>
        <p:txBody>
          <a:bodyPr wrap="none" lIns="0" tIns="0" rIns="0" bIns="0" rtlCol="0" anchor="t"/>
          <a:lstStyle/>
          <a:p>
            <a:pPr marL="0" indent="0" algn="r">
              <a:lnSpc>
                <a:spcPts val="1250"/>
              </a:lnSpc>
              <a:buNone/>
            </a:pPr>
            <a:r>
              <a:rPr lang="en-US" sz="12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Producer Mindset + Infrastructure Muscle</a:t>
            </a:r>
            <a:endParaRPr lang="en-US" sz="1200" dirty="0"/>
          </a:p>
        </p:txBody>
      </p:sp>
      <p:sp>
        <p:nvSpPr>
          <p:cNvPr id="11" name="Text 8"/>
          <p:cNvSpPr/>
          <p:nvPr/>
        </p:nvSpPr>
        <p:spPr>
          <a:xfrm>
            <a:off x="565706" y="3647281"/>
            <a:ext cx="6335197" cy="348615"/>
          </a:xfrm>
          <a:prstGeom prst="rect">
            <a:avLst/>
          </a:prstGeom>
          <a:noFill/>
        </p:spPr>
        <p:txBody>
          <a:bodyPr wrap="square" lIns="0" tIns="0" rIns="0" bIns="0" rtlCol="0" anchor="t"/>
          <a:lstStyle/>
          <a:p>
            <a:pPr marL="0" indent="0" algn="r">
              <a:lnSpc>
                <a:spcPts val="1350"/>
              </a:lnSpc>
              <a:buNone/>
            </a:pPr>
            <a:r>
              <a:rPr lang="en-US" sz="1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We think like producers while executing like infrastructure specialists. This combination is rare and valuable in large-format event environments.</a:t>
            </a:r>
            <a:endParaRPr lang="en-US" sz="1050" dirty="0"/>
          </a:p>
        </p:txBody>
      </p:sp>
      <p:sp>
        <p:nvSpPr>
          <p:cNvPr id="12" name="Shape 9"/>
          <p:cNvSpPr/>
          <p:nvPr/>
        </p:nvSpPr>
        <p:spPr>
          <a:xfrm>
            <a:off x="7552591" y="4152583"/>
            <a:ext cx="326588" cy="15240"/>
          </a:xfrm>
          <a:prstGeom prst="roundRect">
            <a:avLst>
              <a:gd name="adj" fmla="val 107184"/>
            </a:avLst>
          </a:prstGeom>
          <a:solidFill>
            <a:srgbClr val="4A6B6A"/>
          </a:solidFill>
        </p:spPr>
      </p:sp>
      <p:sp>
        <p:nvSpPr>
          <p:cNvPr id="13" name="Shape 10"/>
          <p:cNvSpPr/>
          <p:nvPr/>
        </p:nvSpPr>
        <p:spPr>
          <a:xfrm>
            <a:off x="7322919" y="4037806"/>
            <a:ext cx="244912" cy="244912"/>
          </a:xfrm>
          <a:prstGeom prst="roundRect">
            <a:avLst>
              <a:gd name="adj" fmla="val 6670"/>
            </a:avLst>
          </a:prstGeom>
          <a:solidFill>
            <a:srgbClr val="315251"/>
          </a:solidFill>
        </p:spPr>
      </p:sp>
      <p:sp>
        <p:nvSpPr>
          <p:cNvPr id="14" name="Text 11"/>
          <p:cNvSpPr/>
          <p:nvPr/>
        </p:nvSpPr>
        <p:spPr>
          <a:xfrm>
            <a:off x="7368461" y="4064119"/>
            <a:ext cx="153710" cy="192167"/>
          </a:xfrm>
          <a:prstGeom prst="rect">
            <a:avLst/>
          </a:prstGeom>
          <a:noFill/>
        </p:spPr>
        <p:txBody>
          <a:bodyPr wrap="none" lIns="0" tIns="0" rIns="0" bIns="0" rtlCol="0" anchor="t"/>
          <a:lstStyle/>
          <a:p>
            <a:pPr marL="0" indent="0" algn="ctr">
              <a:lnSpc>
                <a:spcPts val="1200"/>
              </a:lnSpc>
              <a:buNone/>
            </a:pPr>
            <a:r>
              <a:rPr lang="en-US"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2</a:t>
            </a:r>
            <a:endParaRPr lang="en-US" dirty="0"/>
          </a:p>
        </p:txBody>
      </p:sp>
      <p:sp>
        <p:nvSpPr>
          <p:cNvPr id="15" name="Text 12"/>
          <p:cNvSpPr/>
          <p:nvPr/>
        </p:nvSpPr>
        <p:spPr>
          <a:xfrm>
            <a:off x="7989848" y="4075192"/>
            <a:ext cx="2202894" cy="160139"/>
          </a:xfrm>
          <a:prstGeom prst="rect">
            <a:avLst/>
          </a:prstGeom>
          <a:noFill/>
        </p:spPr>
        <p:txBody>
          <a:bodyPr wrap="none" lIns="0" tIns="0" rIns="0" bIns="0" rtlCol="0" anchor="t"/>
          <a:lstStyle/>
          <a:p>
            <a:pPr marL="0" indent="0" algn="l">
              <a:lnSpc>
                <a:spcPts val="1250"/>
              </a:lnSpc>
              <a:buNone/>
            </a:pPr>
            <a:r>
              <a:rPr lang="en-US" sz="12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Agency Experience Informs Execution</a:t>
            </a:r>
            <a:endParaRPr lang="en-US" sz="1200" dirty="0"/>
          </a:p>
        </p:txBody>
      </p:sp>
      <p:sp>
        <p:nvSpPr>
          <p:cNvPr id="16" name="Text 13"/>
          <p:cNvSpPr/>
          <p:nvPr/>
        </p:nvSpPr>
        <p:spPr>
          <a:xfrm>
            <a:off x="7989848" y="4300577"/>
            <a:ext cx="6335197" cy="348615"/>
          </a:xfrm>
          <a:prstGeom prst="rect">
            <a:avLst/>
          </a:prstGeom>
          <a:noFill/>
        </p:spPr>
        <p:txBody>
          <a:bodyPr wrap="square" lIns="0" tIns="0" rIns="0" bIns="0" rtlCol="0" anchor="t"/>
          <a:lstStyle/>
          <a:p>
            <a:pPr marL="0" indent="0" algn="l">
              <a:lnSpc>
                <a:spcPts val="1350"/>
              </a:lnSpc>
              <a:buNone/>
            </a:pPr>
            <a:r>
              <a:rPr lang="en-US" sz="1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Years of agency-side production experience inform how we anticipate client needs, communicate proactively, and solve problems before they escalate.</a:t>
            </a:r>
            <a:endParaRPr lang="en-US" sz="1050" dirty="0"/>
          </a:p>
        </p:txBody>
      </p:sp>
      <p:sp>
        <p:nvSpPr>
          <p:cNvPr id="17" name="Shape 14"/>
          <p:cNvSpPr/>
          <p:nvPr/>
        </p:nvSpPr>
        <p:spPr>
          <a:xfrm>
            <a:off x="7011571" y="4715748"/>
            <a:ext cx="326588" cy="15240"/>
          </a:xfrm>
          <a:prstGeom prst="roundRect">
            <a:avLst>
              <a:gd name="adj" fmla="val 107184"/>
            </a:avLst>
          </a:prstGeom>
          <a:solidFill>
            <a:srgbClr val="4A6B6A"/>
          </a:solidFill>
        </p:spPr>
      </p:sp>
      <p:sp>
        <p:nvSpPr>
          <p:cNvPr id="18" name="Shape 15"/>
          <p:cNvSpPr/>
          <p:nvPr/>
        </p:nvSpPr>
        <p:spPr>
          <a:xfrm>
            <a:off x="7322919" y="4600972"/>
            <a:ext cx="244912" cy="244912"/>
          </a:xfrm>
          <a:prstGeom prst="roundRect">
            <a:avLst>
              <a:gd name="adj" fmla="val 6670"/>
            </a:avLst>
          </a:prstGeom>
          <a:solidFill>
            <a:srgbClr val="315251"/>
          </a:solidFill>
        </p:spPr>
      </p:sp>
      <p:sp>
        <p:nvSpPr>
          <p:cNvPr id="19" name="Text 16"/>
          <p:cNvSpPr/>
          <p:nvPr/>
        </p:nvSpPr>
        <p:spPr>
          <a:xfrm>
            <a:off x="7368461" y="4627285"/>
            <a:ext cx="153710" cy="192167"/>
          </a:xfrm>
          <a:prstGeom prst="rect">
            <a:avLst/>
          </a:prstGeom>
          <a:noFill/>
        </p:spPr>
        <p:txBody>
          <a:bodyPr wrap="none" lIns="0" tIns="0" rIns="0" bIns="0" rtlCol="0" anchor="t"/>
          <a:lstStyle/>
          <a:p>
            <a:pPr marL="0" indent="0" algn="ctr">
              <a:lnSpc>
                <a:spcPts val="1200"/>
              </a:lnSpc>
              <a:buNone/>
            </a:pPr>
            <a:r>
              <a:rPr lang="en-US"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3</a:t>
            </a:r>
            <a:endParaRPr lang="en-US" dirty="0"/>
          </a:p>
        </p:txBody>
      </p:sp>
      <p:sp>
        <p:nvSpPr>
          <p:cNvPr id="20" name="Text 17"/>
          <p:cNvSpPr/>
          <p:nvPr/>
        </p:nvSpPr>
        <p:spPr>
          <a:xfrm>
            <a:off x="4888865" y="4638358"/>
            <a:ext cx="2012037" cy="160139"/>
          </a:xfrm>
          <a:prstGeom prst="rect">
            <a:avLst/>
          </a:prstGeom>
          <a:noFill/>
        </p:spPr>
        <p:txBody>
          <a:bodyPr wrap="none" lIns="0" tIns="0" rIns="0" bIns="0" rtlCol="0" anchor="t"/>
          <a:lstStyle/>
          <a:p>
            <a:pPr marL="0" indent="0" algn="r">
              <a:lnSpc>
                <a:spcPts val="1250"/>
              </a:lnSpc>
              <a:buNone/>
            </a:pPr>
            <a:r>
              <a:rPr lang="en-US" sz="12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Built for Demanding Environments</a:t>
            </a:r>
            <a:endParaRPr lang="en-US" sz="1200" dirty="0"/>
          </a:p>
        </p:txBody>
      </p:sp>
      <p:sp>
        <p:nvSpPr>
          <p:cNvPr id="21" name="Text 18"/>
          <p:cNvSpPr/>
          <p:nvPr/>
        </p:nvSpPr>
        <p:spPr>
          <a:xfrm>
            <a:off x="565706" y="4863743"/>
            <a:ext cx="6335197" cy="348615"/>
          </a:xfrm>
          <a:prstGeom prst="rect">
            <a:avLst/>
          </a:prstGeom>
          <a:noFill/>
        </p:spPr>
        <p:txBody>
          <a:bodyPr wrap="square" lIns="0" tIns="0" rIns="0" bIns="0" rtlCol="0" anchor="t"/>
          <a:lstStyle/>
          <a:p>
            <a:pPr marL="0" indent="0" algn="r">
              <a:lnSpc>
                <a:spcPts val="1350"/>
              </a:lnSpc>
              <a:buNone/>
            </a:pPr>
            <a:r>
              <a:rPr lang="en-US" sz="1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systems and processes are designed specifically for large, demanding, last-minute environments where conventional providers struggle or fail entirely.</a:t>
            </a:r>
            <a:endParaRPr lang="en-US" sz="1050" dirty="0"/>
          </a:p>
        </p:txBody>
      </p:sp>
      <p:sp>
        <p:nvSpPr>
          <p:cNvPr id="22" name="Shape 19"/>
          <p:cNvSpPr/>
          <p:nvPr/>
        </p:nvSpPr>
        <p:spPr>
          <a:xfrm>
            <a:off x="7552591" y="5278914"/>
            <a:ext cx="326588" cy="15240"/>
          </a:xfrm>
          <a:prstGeom prst="roundRect">
            <a:avLst>
              <a:gd name="adj" fmla="val 107184"/>
            </a:avLst>
          </a:prstGeom>
          <a:solidFill>
            <a:srgbClr val="4A6B6A"/>
          </a:solidFill>
        </p:spPr>
      </p:sp>
      <p:sp>
        <p:nvSpPr>
          <p:cNvPr id="23" name="Shape 20"/>
          <p:cNvSpPr/>
          <p:nvPr/>
        </p:nvSpPr>
        <p:spPr>
          <a:xfrm>
            <a:off x="7322919" y="5164138"/>
            <a:ext cx="244912" cy="244912"/>
          </a:xfrm>
          <a:prstGeom prst="roundRect">
            <a:avLst>
              <a:gd name="adj" fmla="val 6670"/>
            </a:avLst>
          </a:prstGeom>
          <a:solidFill>
            <a:srgbClr val="315251"/>
          </a:solidFill>
        </p:spPr>
      </p:sp>
      <p:sp>
        <p:nvSpPr>
          <p:cNvPr id="24" name="Text 21"/>
          <p:cNvSpPr/>
          <p:nvPr/>
        </p:nvSpPr>
        <p:spPr>
          <a:xfrm>
            <a:off x="7368461" y="5190450"/>
            <a:ext cx="153710" cy="192167"/>
          </a:xfrm>
          <a:prstGeom prst="rect">
            <a:avLst/>
          </a:prstGeom>
          <a:noFill/>
        </p:spPr>
        <p:txBody>
          <a:bodyPr wrap="none" lIns="0" tIns="0" rIns="0" bIns="0" rtlCol="0" anchor="t"/>
          <a:lstStyle/>
          <a:p>
            <a:pPr marL="0" indent="0" algn="ctr">
              <a:lnSpc>
                <a:spcPts val="1200"/>
              </a:lnSpc>
              <a:buNone/>
            </a:pPr>
            <a:r>
              <a:rPr lang="en-US"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4</a:t>
            </a:r>
            <a:endParaRPr lang="en-US" dirty="0"/>
          </a:p>
        </p:txBody>
      </p:sp>
      <p:sp>
        <p:nvSpPr>
          <p:cNvPr id="25" name="Text 22"/>
          <p:cNvSpPr/>
          <p:nvPr/>
        </p:nvSpPr>
        <p:spPr>
          <a:xfrm>
            <a:off x="7989848" y="5201523"/>
            <a:ext cx="1689259" cy="160139"/>
          </a:xfrm>
          <a:prstGeom prst="rect">
            <a:avLst/>
          </a:prstGeom>
          <a:noFill/>
        </p:spPr>
        <p:txBody>
          <a:bodyPr wrap="none" lIns="0" tIns="0" rIns="0" bIns="0" rtlCol="0" anchor="t"/>
          <a:lstStyle/>
          <a:p>
            <a:pPr marL="0" indent="0" algn="l">
              <a:lnSpc>
                <a:spcPts val="1250"/>
              </a:lnSpc>
              <a:buNone/>
            </a:pPr>
            <a:r>
              <a:rPr lang="en-US" sz="12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Single Point of Accountability</a:t>
            </a:r>
            <a:endParaRPr lang="en-US" sz="1200" dirty="0"/>
          </a:p>
        </p:txBody>
      </p:sp>
      <p:sp>
        <p:nvSpPr>
          <p:cNvPr id="26" name="Text 23"/>
          <p:cNvSpPr/>
          <p:nvPr/>
        </p:nvSpPr>
        <p:spPr>
          <a:xfrm>
            <a:off x="7989848" y="5426908"/>
            <a:ext cx="6335197" cy="348615"/>
          </a:xfrm>
          <a:prstGeom prst="rect">
            <a:avLst/>
          </a:prstGeom>
          <a:noFill/>
        </p:spPr>
        <p:txBody>
          <a:bodyPr wrap="square" lIns="0" tIns="0" rIns="0" bIns="0" rtlCol="0" anchor="t"/>
          <a:lstStyle/>
          <a:p>
            <a:pPr marL="0" indent="0" algn="l">
              <a:lnSpc>
                <a:spcPts val="1350"/>
              </a:lnSpc>
              <a:buNone/>
            </a:pPr>
            <a:r>
              <a:rPr lang="en-US" sz="1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One contact, one contract, one point of responsibility. No finger-pointing, no coordination nightmares, no excuses. We own outcomes, not just deliverables.</a:t>
            </a:r>
            <a:endParaRPr lang="en-US" sz="10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696"/>
          </a:xfrm>
          <a:prstGeom prst="rect">
            <a:avLst/>
          </a:prstGeom>
        </p:spPr>
      </p:pic>
      <p:sp>
        <p:nvSpPr>
          <p:cNvPr id="3" name="Text 0"/>
          <p:cNvSpPr/>
          <p:nvPr/>
        </p:nvSpPr>
        <p:spPr>
          <a:xfrm>
            <a:off x="6293525" y="554831"/>
            <a:ext cx="7529751" cy="1187053"/>
          </a:xfrm>
          <a:prstGeom prst="rect">
            <a:avLst/>
          </a:prstGeom>
          <a:noFill/>
        </p:spPr>
        <p:txBody>
          <a:bodyPr wrap="square" lIns="0" tIns="0" rIns="0" bIns="0" rtlCol="0" anchor="t"/>
          <a:lstStyle/>
          <a:p>
            <a:pPr marL="0" indent="0" algn="l">
              <a:lnSpc>
                <a:spcPts val="4650"/>
              </a:lnSpc>
              <a:buNone/>
            </a:pPr>
            <a:r>
              <a:rPr lang="en-US" sz="37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When Scale Matters, Structure First</a:t>
            </a:r>
            <a:endParaRPr lang="en-US" sz="3700" dirty="0"/>
          </a:p>
        </p:txBody>
      </p:sp>
      <p:sp>
        <p:nvSpPr>
          <p:cNvPr id="4" name="Text 1"/>
          <p:cNvSpPr/>
          <p:nvPr/>
        </p:nvSpPr>
        <p:spPr>
          <a:xfrm>
            <a:off x="6293525" y="2044541"/>
            <a:ext cx="7529751" cy="1210866"/>
          </a:xfrm>
          <a:prstGeom prst="rect">
            <a:avLst/>
          </a:prstGeom>
          <a:noFill/>
        </p:spPr>
        <p:txBody>
          <a:bodyPr wrap="square" lIns="0" tIns="0" rIns="0" bIns="0" rtlCol="0" anchor="t"/>
          <a:lstStyle/>
          <a:p>
            <a:pPr marL="0" indent="0" algn="l">
              <a:lnSpc>
                <a:spcPts val="3150"/>
              </a:lnSpc>
              <a:buNone/>
            </a:pPr>
            <a:r>
              <a:rPr lang="en-US" sz="19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The next time you plan a large-format event across South India, begin with the structural decision. Everything else follows from that foundation.</a:t>
            </a:r>
            <a:endParaRPr lang="en-US" sz="1950" dirty="0"/>
          </a:p>
        </p:txBody>
      </p:sp>
      <p:sp>
        <p:nvSpPr>
          <p:cNvPr id="5" name="Shape 2"/>
          <p:cNvSpPr/>
          <p:nvPr/>
        </p:nvSpPr>
        <p:spPr>
          <a:xfrm>
            <a:off x="6293525" y="3482340"/>
            <a:ext cx="3664029" cy="2481262"/>
          </a:xfrm>
          <a:prstGeom prst="roundRect">
            <a:avLst>
              <a:gd name="adj" fmla="val 1220"/>
            </a:avLst>
          </a:prstGeom>
          <a:solidFill>
            <a:srgbClr val="123332"/>
          </a:solidFill>
          <a:ln w="22860">
            <a:solidFill>
              <a:srgbClr val="4A6B6A"/>
            </a:solidFill>
            <a:prstDash val="solid"/>
          </a:ln>
        </p:spPr>
      </p:sp>
      <p:sp>
        <p:nvSpPr>
          <p:cNvPr id="6" name="Text 3"/>
          <p:cNvSpPr/>
          <p:nvPr/>
        </p:nvSpPr>
        <p:spPr>
          <a:xfrm>
            <a:off x="6518077" y="3706892"/>
            <a:ext cx="3214926" cy="593408"/>
          </a:xfrm>
          <a:prstGeom prst="rect">
            <a:avLst/>
          </a:prstGeom>
          <a:noFill/>
        </p:spPr>
        <p:txBody>
          <a:bodyPr wrap="squar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Planning a Large-Format Event?</a:t>
            </a:r>
            <a:endParaRPr lang="en-US" sz="1850" dirty="0"/>
          </a:p>
        </p:txBody>
      </p:sp>
      <p:sp>
        <p:nvSpPr>
          <p:cNvPr id="7" name="Text 4"/>
          <p:cNvSpPr/>
          <p:nvPr/>
        </p:nvSpPr>
        <p:spPr>
          <a:xfrm>
            <a:off x="6518077" y="4421267"/>
            <a:ext cx="3214926" cy="1291590"/>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Concert, rally, exhibition, or broadcast production requiring serious structural infrastructure and engineering precision</a:t>
            </a:r>
            <a:endParaRPr lang="en-US" sz="1550" dirty="0"/>
          </a:p>
        </p:txBody>
      </p:sp>
      <p:sp>
        <p:nvSpPr>
          <p:cNvPr id="8" name="Shape 5"/>
          <p:cNvSpPr/>
          <p:nvPr/>
        </p:nvSpPr>
        <p:spPr>
          <a:xfrm>
            <a:off x="10159246" y="3482340"/>
            <a:ext cx="3664029" cy="2481262"/>
          </a:xfrm>
          <a:prstGeom prst="roundRect">
            <a:avLst>
              <a:gd name="adj" fmla="val 1220"/>
            </a:avLst>
          </a:prstGeom>
          <a:solidFill>
            <a:srgbClr val="123332"/>
          </a:solidFill>
          <a:ln w="22860">
            <a:solidFill>
              <a:srgbClr val="4A6B6A"/>
            </a:solidFill>
            <a:prstDash val="solid"/>
          </a:ln>
        </p:spPr>
      </p:sp>
      <p:sp>
        <p:nvSpPr>
          <p:cNvPr id="9" name="Text 6"/>
          <p:cNvSpPr/>
          <p:nvPr/>
        </p:nvSpPr>
        <p:spPr>
          <a:xfrm>
            <a:off x="10383798" y="3706892"/>
            <a:ext cx="2373987" cy="296704"/>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Touring South India?</a:t>
            </a:r>
            <a:endParaRPr lang="en-US" sz="1850" dirty="0"/>
          </a:p>
        </p:txBody>
      </p:sp>
      <p:sp>
        <p:nvSpPr>
          <p:cNvPr id="10" name="Text 7"/>
          <p:cNvSpPr/>
          <p:nvPr/>
        </p:nvSpPr>
        <p:spPr>
          <a:xfrm>
            <a:off x="10383798" y="4124563"/>
            <a:ext cx="3214926" cy="1614488"/>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Multi-city production requiring consistent quality, rapid deployment, and reliable execution across diverse venues and conditions</a:t>
            </a:r>
            <a:endParaRPr lang="en-US" sz="1550" dirty="0"/>
          </a:p>
        </p:txBody>
      </p:sp>
      <p:sp>
        <p:nvSpPr>
          <p:cNvPr id="11" name="Shape 8"/>
          <p:cNvSpPr/>
          <p:nvPr/>
        </p:nvSpPr>
        <p:spPr>
          <a:xfrm>
            <a:off x="6293525" y="6165294"/>
            <a:ext cx="7529751" cy="1512570"/>
          </a:xfrm>
          <a:prstGeom prst="roundRect">
            <a:avLst>
              <a:gd name="adj" fmla="val 2001"/>
            </a:avLst>
          </a:prstGeom>
          <a:solidFill>
            <a:srgbClr val="123332"/>
          </a:solidFill>
          <a:ln w="22860">
            <a:solidFill>
              <a:srgbClr val="4A6B6A"/>
            </a:solidFill>
            <a:prstDash val="solid"/>
          </a:ln>
        </p:spPr>
      </p:sp>
      <p:sp>
        <p:nvSpPr>
          <p:cNvPr id="12" name="Text 9"/>
          <p:cNvSpPr/>
          <p:nvPr/>
        </p:nvSpPr>
        <p:spPr>
          <a:xfrm>
            <a:off x="6518077" y="6389846"/>
            <a:ext cx="3790117" cy="296704"/>
          </a:xfrm>
          <a:prstGeom prst="rect">
            <a:avLst/>
          </a:prstGeom>
          <a:noFill/>
        </p:spPr>
        <p:txBody>
          <a:bodyPr wrap="none" lIns="0" tIns="0" rIns="0" bIns="0" rtlCol="0" anchor="t"/>
          <a:lstStyle/>
          <a:p>
            <a:pPr marL="0" indent="0" algn="l">
              <a:lnSpc>
                <a:spcPts val="230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Need Speed Without Compromise?</a:t>
            </a:r>
            <a:endParaRPr lang="en-US" sz="1850" dirty="0"/>
          </a:p>
        </p:txBody>
      </p:sp>
      <p:sp>
        <p:nvSpPr>
          <p:cNvPr id="13" name="Text 10"/>
          <p:cNvSpPr/>
          <p:nvPr/>
        </p:nvSpPr>
        <p:spPr>
          <a:xfrm>
            <a:off x="6518077" y="6807517"/>
            <a:ext cx="7080647" cy="645795"/>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Compressed timelines, last-minute changes, or challenging logistics requiring flexibility without sacrificing safety or structural integrity</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28556" y="569595"/>
            <a:ext cx="6507718" cy="609243"/>
          </a:xfrm>
          <a:prstGeom prst="rect">
            <a:avLst/>
          </a:prstGeom>
          <a:noFill/>
        </p:spPr>
        <p:txBody>
          <a:bodyPr wrap="none" lIns="0" tIns="0" rIns="0" bIns="0" rtlCol="0" anchor="t"/>
          <a:lstStyle/>
          <a:p>
            <a:pPr marL="0" indent="0" algn="l">
              <a:lnSpc>
                <a:spcPts val="4750"/>
              </a:lnSpc>
              <a:buNone/>
            </a:pPr>
            <a:r>
              <a:rPr lang="en-US" sz="38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The BUENOS Inventory Advantage</a:t>
            </a:r>
            <a:endParaRPr lang="en-US" sz="3800" dirty="0"/>
          </a:p>
        </p:txBody>
      </p:sp>
      <p:sp>
        <p:nvSpPr>
          <p:cNvPr id="3" name="Text 1"/>
          <p:cNvSpPr/>
          <p:nvPr/>
        </p:nvSpPr>
        <p:spPr>
          <a:xfrm>
            <a:off x="828556" y="1593056"/>
            <a:ext cx="12973288" cy="994410"/>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Infrastructure depth matters. When event timelines compress, production scales unexpectedly, or multiple projects overlap, inventory capacity becomes the limiting factor for most structural providers. BUENOS's investment in South India's largest Ring Lock and modular staging inventory eliminates this constraint.</a:t>
            </a:r>
            <a:endParaRPr lang="en-US" sz="1600" dirty="0"/>
          </a:p>
        </p:txBody>
      </p:sp>
      <p:sp>
        <p:nvSpPr>
          <p:cNvPr id="4" name="Text 2"/>
          <p:cNvSpPr/>
          <p:nvPr/>
        </p:nvSpPr>
        <p:spPr>
          <a:xfrm>
            <a:off x="1630323" y="4166830"/>
            <a:ext cx="2547937" cy="517803"/>
          </a:xfrm>
          <a:prstGeom prst="rect">
            <a:avLst/>
          </a:prstGeom>
          <a:noFill/>
        </p:spPr>
        <p:txBody>
          <a:bodyPr wrap="none" lIns="0" tIns="0" rIns="0" bIns="0" rtlCol="0" anchor="t"/>
          <a:lstStyle/>
          <a:p>
            <a:pPr marL="0" indent="0" algn="ctr">
              <a:lnSpc>
                <a:spcPts val="4050"/>
              </a:lnSpc>
              <a:buNone/>
            </a:pPr>
            <a:r>
              <a:rPr lang="en-US" sz="4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85%</a:t>
            </a:r>
            <a:endParaRPr lang="en-US" sz="4050" dirty="0"/>
          </a:p>
        </p:txBody>
      </p:sp>
      <p:pic>
        <p:nvPicPr>
          <p:cNvPr id="5" name="Image 0" descr="preencoded.png"/>
          <p:cNvPicPr>
            <a:picLocks noChangeAspect="1"/>
          </p:cNvPicPr>
          <p:nvPr/>
        </p:nvPicPr>
        <p:blipFill>
          <a:blip r:embed="rId3"/>
          <a:stretch>
            <a:fillRect/>
          </a:stretch>
        </p:blipFill>
        <p:spPr>
          <a:xfrm>
            <a:off x="1350764" y="2872145"/>
            <a:ext cx="3107293" cy="3107293"/>
          </a:xfrm>
          <a:prstGeom prst="rect">
            <a:avLst/>
          </a:prstGeom>
        </p:spPr>
      </p:pic>
      <p:sp>
        <p:nvSpPr>
          <p:cNvPr id="6" name="Text 3"/>
          <p:cNvSpPr/>
          <p:nvPr/>
        </p:nvSpPr>
        <p:spPr>
          <a:xfrm>
            <a:off x="1506379" y="6238161"/>
            <a:ext cx="2796183" cy="304562"/>
          </a:xfrm>
          <a:prstGeom prst="rect">
            <a:avLst/>
          </a:prstGeom>
          <a:noFill/>
        </p:spPr>
        <p:txBody>
          <a:bodyPr wrap="none" lIns="0" tIns="0" rIns="0" bIns="0" rtlCol="0" anchor="t"/>
          <a:lstStyle/>
          <a:p>
            <a:pPr marL="0" indent="0" algn="ctr">
              <a:lnSpc>
                <a:spcPts val="235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Inventory Utilization Rate</a:t>
            </a:r>
            <a:endParaRPr lang="en-US" sz="1900" dirty="0"/>
          </a:p>
        </p:txBody>
      </p:sp>
      <p:sp>
        <p:nvSpPr>
          <p:cNvPr id="7" name="Text 4"/>
          <p:cNvSpPr/>
          <p:nvPr/>
        </p:nvSpPr>
        <p:spPr>
          <a:xfrm>
            <a:off x="828556" y="6666905"/>
            <a:ext cx="4151828" cy="994410"/>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Consistent deployment across simultaneous projects demonstrates real market demand and operational reliability</a:t>
            </a:r>
            <a:endParaRPr lang="en-US" sz="1600" dirty="0"/>
          </a:p>
        </p:txBody>
      </p:sp>
      <p:sp>
        <p:nvSpPr>
          <p:cNvPr id="8" name="Text 5"/>
          <p:cNvSpPr/>
          <p:nvPr/>
        </p:nvSpPr>
        <p:spPr>
          <a:xfrm>
            <a:off x="6040993" y="4166830"/>
            <a:ext cx="2547937" cy="517803"/>
          </a:xfrm>
          <a:prstGeom prst="rect">
            <a:avLst/>
          </a:prstGeom>
          <a:noFill/>
        </p:spPr>
        <p:txBody>
          <a:bodyPr wrap="none" lIns="0" tIns="0" rIns="0" bIns="0" rtlCol="0" anchor="t"/>
          <a:lstStyle/>
          <a:p>
            <a:pPr marL="0" indent="0" algn="ctr">
              <a:lnSpc>
                <a:spcPts val="4050"/>
              </a:lnSpc>
              <a:buNone/>
            </a:pPr>
            <a:r>
              <a:rPr lang="en-US" sz="4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72hrs</a:t>
            </a:r>
            <a:endParaRPr lang="en-US" sz="4050" dirty="0"/>
          </a:p>
        </p:txBody>
      </p:sp>
      <p:pic>
        <p:nvPicPr>
          <p:cNvPr id="9" name="Image 1" descr="preencoded.png"/>
          <p:cNvPicPr>
            <a:picLocks noChangeAspect="1"/>
          </p:cNvPicPr>
          <p:nvPr/>
        </p:nvPicPr>
        <p:blipFill>
          <a:blip r:embed="rId4"/>
          <a:stretch>
            <a:fillRect/>
          </a:stretch>
        </p:blipFill>
        <p:spPr>
          <a:xfrm>
            <a:off x="5761434" y="2872145"/>
            <a:ext cx="3107293" cy="3107293"/>
          </a:xfrm>
          <a:prstGeom prst="rect">
            <a:avLst/>
          </a:prstGeom>
        </p:spPr>
      </p:pic>
      <p:sp>
        <p:nvSpPr>
          <p:cNvPr id="10" name="Text 6"/>
          <p:cNvSpPr/>
          <p:nvPr/>
        </p:nvSpPr>
        <p:spPr>
          <a:xfrm>
            <a:off x="6096595" y="6238161"/>
            <a:ext cx="2437090" cy="304562"/>
          </a:xfrm>
          <a:prstGeom prst="rect">
            <a:avLst/>
          </a:prstGeom>
          <a:noFill/>
        </p:spPr>
        <p:txBody>
          <a:bodyPr wrap="none" lIns="0" tIns="0" rIns="0" bIns="0" rtlCol="0" anchor="t"/>
          <a:lstStyle/>
          <a:p>
            <a:pPr marL="0" indent="0" algn="ctr">
              <a:lnSpc>
                <a:spcPts val="235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Average Mobilization</a:t>
            </a:r>
            <a:endParaRPr lang="en-US" sz="1900" dirty="0"/>
          </a:p>
        </p:txBody>
      </p:sp>
      <p:sp>
        <p:nvSpPr>
          <p:cNvPr id="11" name="Text 7"/>
          <p:cNvSpPr/>
          <p:nvPr/>
        </p:nvSpPr>
        <p:spPr>
          <a:xfrm>
            <a:off x="5239226" y="6666905"/>
            <a:ext cx="4151828" cy="994410"/>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From confirmation to on-site deployment for standard large-format configurations across South India</a:t>
            </a:r>
            <a:endParaRPr lang="en-US" sz="1600" dirty="0"/>
          </a:p>
        </p:txBody>
      </p:sp>
      <p:sp>
        <p:nvSpPr>
          <p:cNvPr id="12" name="Text 8"/>
          <p:cNvSpPr/>
          <p:nvPr/>
        </p:nvSpPr>
        <p:spPr>
          <a:xfrm>
            <a:off x="10451663" y="4166830"/>
            <a:ext cx="2547937" cy="517803"/>
          </a:xfrm>
          <a:prstGeom prst="rect">
            <a:avLst/>
          </a:prstGeom>
          <a:noFill/>
        </p:spPr>
        <p:txBody>
          <a:bodyPr wrap="none" lIns="0" tIns="0" rIns="0" bIns="0" rtlCol="0" anchor="t"/>
          <a:lstStyle/>
          <a:p>
            <a:pPr marL="0" indent="0" algn="ctr">
              <a:lnSpc>
                <a:spcPts val="4050"/>
              </a:lnSpc>
              <a:buNone/>
            </a:pPr>
            <a:r>
              <a:rPr lang="en-US" sz="40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100%</a:t>
            </a:r>
            <a:endParaRPr lang="en-US" sz="4050" dirty="0"/>
          </a:p>
        </p:txBody>
      </p:sp>
      <p:pic>
        <p:nvPicPr>
          <p:cNvPr id="13" name="Image 2" descr="preencoded.png"/>
          <p:cNvPicPr>
            <a:picLocks noChangeAspect="1"/>
          </p:cNvPicPr>
          <p:nvPr/>
        </p:nvPicPr>
        <p:blipFill>
          <a:blip r:embed="rId5"/>
          <a:stretch>
            <a:fillRect/>
          </a:stretch>
        </p:blipFill>
        <p:spPr>
          <a:xfrm>
            <a:off x="10172105" y="2872145"/>
            <a:ext cx="3107293" cy="3107293"/>
          </a:xfrm>
          <a:prstGeom prst="rect">
            <a:avLst/>
          </a:prstGeom>
        </p:spPr>
      </p:pic>
      <p:sp>
        <p:nvSpPr>
          <p:cNvPr id="14" name="Text 9"/>
          <p:cNvSpPr/>
          <p:nvPr/>
        </p:nvSpPr>
        <p:spPr>
          <a:xfrm>
            <a:off x="10507266" y="6238161"/>
            <a:ext cx="2437090" cy="304562"/>
          </a:xfrm>
          <a:prstGeom prst="rect">
            <a:avLst/>
          </a:prstGeom>
          <a:noFill/>
        </p:spPr>
        <p:txBody>
          <a:bodyPr wrap="none" lIns="0" tIns="0" rIns="0" bIns="0" rtlCol="0" anchor="t"/>
          <a:lstStyle/>
          <a:p>
            <a:pPr marL="0" indent="0" algn="ctr">
              <a:lnSpc>
                <a:spcPts val="235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In-House Ownership</a:t>
            </a:r>
            <a:endParaRPr lang="en-US" sz="1900" dirty="0"/>
          </a:p>
        </p:txBody>
      </p:sp>
      <p:sp>
        <p:nvSpPr>
          <p:cNvPr id="15" name="Text 10"/>
          <p:cNvSpPr/>
          <p:nvPr/>
        </p:nvSpPr>
        <p:spPr>
          <a:xfrm>
            <a:off x="9649897" y="6666905"/>
            <a:ext cx="4151828" cy="994410"/>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Zero dependency on third-party rental networks or equipment brokers for structural components</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81965" y="331351"/>
            <a:ext cx="4254103" cy="354449"/>
          </a:xfrm>
          <a:prstGeom prst="rect">
            <a:avLst/>
          </a:prstGeom>
          <a:noFill/>
        </p:spPr>
        <p:txBody>
          <a:bodyPr wrap="none" lIns="0" tIns="0" rIns="0" bIns="0" rtlCol="0" anchor="t"/>
          <a:lstStyle/>
          <a:p>
            <a:pPr marL="0" indent="0" algn="l">
              <a:lnSpc>
                <a:spcPts val="2750"/>
              </a:lnSpc>
              <a:buNone/>
            </a:pPr>
            <a:r>
              <a:rPr lang="en-US" sz="22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Technical Integration Capabilities</a:t>
            </a:r>
            <a:endParaRPr lang="en-US" sz="2200" dirty="0"/>
          </a:p>
        </p:txBody>
      </p:sp>
      <p:sp>
        <p:nvSpPr>
          <p:cNvPr id="3" name="Text 1"/>
          <p:cNvSpPr/>
          <p:nvPr/>
        </p:nvSpPr>
        <p:spPr>
          <a:xfrm>
            <a:off x="474345" y="1736884"/>
            <a:ext cx="6686312" cy="578287"/>
          </a:xfrm>
          <a:prstGeom prst="rect">
            <a:avLst/>
          </a:prstGeom>
          <a:noFill/>
        </p:spPr>
        <p:txBody>
          <a:bodyPr wrap="square" lIns="0" tIns="0" rIns="0" bIns="0" rtlCol="0" anchor="t"/>
          <a:lstStyle/>
          <a:p>
            <a:pPr marL="0" indent="0" algn="l">
              <a:lnSpc>
                <a:spcPts val="1500"/>
              </a:lnSpc>
              <a:buNone/>
            </a:pPr>
            <a:r>
              <a:rPr lang="en-US" sz="14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Modern event production requires seamless integration between structural systems and technical infrastructure. OTP's structural designs account for rigging loads, cable management, power distribution, and equipment mounting from the initial engineering phase.</a:t>
            </a:r>
            <a:endParaRPr lang="en-US" sz="1400" dirty="0"/>
          </a:p>
        </p:txBody>
      </p:sp>
      <p:sp>
        <p:nvSpPr>
          <p:cNvPr id="4" name="Text 2"/>
          <p:cNvSpPr/>
          <p:nvPr/>
        </p:nvSpPr>
        <p:spPr>
          <a:xfrm>
            <a:off x="474345" y="2906117"/>
            <a:ext cx="6686312" cy="385524"/>
          </a:xfrm>
          <a:prstGeom prst="rect">
            <a:avLst/>
          </a:prstGeom>
          <a:noFill/>
        </p:spPr>
        <p:txBody>
          <a:bodyPr wrap="square" lIns="0" tIns="0" rIns="0" bIns="0" rtlCol="0" anchor="t"/>
          <a:lstStyle/>
          <a:p>
            <a:pPr marL="0" indent="0" algn="l">
              <a:lnSpc>
                <a:spcPts val="1500"/>
              </a:lnSpc>
              <a:buNone/>
            </a:pPr>
            <a:r>
              <a:rPr lang="en-US" sz="14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teams coordinate directly with lighting designers, audio engineers, and video technicians to ensure structural solutions support rather than constrain technical ambitions.</a:t>
            </a:r>
            <a:endParaRPr lang="en-US" sz="1400" dirty="0"/>
          </a:p>
        </p:txBody>
      </p:sp>
      <p:pic>
        <p:nvPicPr>
          <p:cNvPr id="5" name="Image 0" descr="preencoded.png"/>
          <p:cNvPicPr>
            <a:picLocks noChangeAspect="1"/>
          </p:cNvPicPr>
          <p:nvPr/>
        </p:nvPicPr>
        <p:blipFill>
          <a:blip r:embed="rId3"/>
          <a:stretch>
            <a:fillRect/>
          </a:stretch>
        </p:blipFill>
        <p:spPr>
          <a:xfrm>
            <a:off x="7469743" y="1002030"/>
            <a:ext cx="6686312" cy="6686312"/>
          </a:xfrm>
          <a:prstGeom prst="rect">
            <a:avLst/>
          </a:prstGeom>
        </p:spPr>
      </p:pic>
      <p:sp>
        <p:nvSpPr>
          <p:cNvPr id="6" name="Text 3"/>
          <p:cNvSpPr/>
          <p:nvPr/>
        </p:nvSpPr>
        <p:spPr>
          <a:xfrm>
            <a:off x="481965" y="7959328"/>
            <a:ext cx="120491" cy="150614"/>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Light" pitchFamily="34" charset="0"/>
                <a:ea typeface="Quattrocento Light" pitchFamily="34" charset="-122"/>
                <a:cs typeface="Quattrocento Light" pitchFamily="34" charset="-120"/>
              </a:rPr>
              <a:t>01</a:t>
            </a:r>
            <a:endParaRPr lang="en-US" sz="900" dirty="0"/>
          </a:p>
        </p:txBody>
      </p:sp>
      <p:sp>
        <p:nvSpPr>
          <p:cNvPr id="7" name="Shape 4"/>
          <p:cNvSpPr/>
          <p:nvPr/>
        </p:nvSpPr>
        <p:spPr>
          <a:xfrm>
            <a:off x="481965" y="8148876"/>
            <a:ext cx="6772989" cy="15240"/>
          </a:xfrm>
          <a:prstGeom prst="rect">
            <a:avLst/>
          </a:prstGeom>
          <a:solidFill>
            <a:srgbClr val="EF9C82"/>
          </a:solidFill>
        </p:spPr>
      </p:sp>
      <p:sp>
        <p:nvSpPr>
          <p:cNvPr id="8" name="Text 5"/>
          <p:cNvSpPr/>
          <p:nvPr/>
        </p:nvSpPr>
        <p:spPr>
          <a:xfrm>
            <a:off x="481965" y="8239601"/>
            <a:ext cx="1417677" cy="177165"/>
          </a:xfrm>
          <a:prstGeom prst="rect">
            <a:avLst/>
          </a:prstGeom>
          <a:noFill/>
        </p:spPr>
        <p:txBody>
          <a:bodyPr wrap="none" lIns="0" tIns="0" rIns="0" bIns="0" rtlCol="0" anchor="t"/>
          <a:lstStyle/>
          <a:p>
            <a:pPr marL="0" indent="0" algn="l">
              <a:lnSpc>
                <a:spcPts val="1350"/>
              </a:lnSpc>
              <a:buNone/>
            </a:pPr>
            <a:r>
              <a:rPr lang="en-US" sz="11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Load Analysis</a:t>
            </a:r>
            <a:endParaRPr lang="en-US" sz="1100" dirty="0"/>
          </a:p>
        </p:txBody>
      </p:sp>
      <p:sp>
        <p:nvSpPr>
          <p:cNvPr id="9" name="Text 6"/>
          <p:cNvSpPr/>
          <p:nvPr/>
        </p:nvSpPr>
        <p:spPr>
          <a:xfrm>
            <a:off x="481965" y="8489037"/>
            <a:ext cx="6772989" cy="192762"/>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Calculate rigging points, equipment weights, and dynamic load factors</a:t>
            </a:r>
            <a:endParaRPr lang="en-US" sz="900" dirty="0"/>
          </a:p>
        </p:txBody>
      </p:sp>
      <p:sp>
        <p:nvSpPr>
          <p:cNvPr id="10" name="Text 7"/>
          <p:cNvSpPr/>
          <p:nvPr/>
        </p:nvSpPr>
        <p:spPr>
          <a:xfrm>
            <a:off x="7375446" y="7959328"/>
            <a:ext cx="120491" cy="150614"/>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Light" pitchFamily="34" charset="0"/>
                <a:ea typeface="Quattrocento Light" pitchFamily="34" charset="-122"/>
                <a:cs typeface="Quattrocento Light" pitchFamily="34" charset="-120"/>
              </a:rPr>
              <a:t>02</a:t>
            </a:r>
            <a:endParaRPr lang="en-US" sz="900" dirty="0"/>
          </a:p>
        </p:txBody>
      </p:sp>
      <p:sp>
        <p:nvSpPr>
          <p:cNvPr id="11" name="Shape 8"/>
          <p:cNvSpPr/>
          <p:nvPr/>
        </p:nvSpPr>
        <p:spPr>
          <a:xfrm>
            <a:off x="7375446" y="8148876"/>
            <a:ext cx="6772989" cy="15240"/>
          </a:xfrm>
          <a:prstGeom prst="rect">
            <a:avLst/>
          </a:prstGeom>
          <a:solidFill>
            <a:srgbClr val="EF9C82"/>
          </a:solidFill>
        </p:spPr>
      </p:sp>
      <p:sp>
        <p:nvSpPr>
          <p:cNvPr id="12" name="Text 9"/>
          <p:cNvSpPr/>
          <p:nvPr/>
        </p:nvSpPr>
        <p:spPr>
          <a:xfrm>
            <a:off x="7375446" y="8239601"/>
            <a:ext cx="1417677" cy="177165"/>
          </a:xfrm>
          <a:prstGeom prst="rect">
            <a:avLst/>
          </a:prstGeom>
          <a:noFill/>
        </p:spPr>
        <p:txBody>
          <a:bodyPr wrap="none" lIns="0" tIns="0" rIns="0" bIns="0" rtlCol="0" anchor="t"/>
          <a:lstStyle/>
          <a:p>
            <a:pPr marL="0" indent="0" algn="l">
              <a:lnSpc>
                <a:spcPts val="1350"/>
              </a:lnSpc>
              <a:buNone/>
            </a:pPr>
            <a:r>
              <a:rPr lang="en-US" sz="11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Structural Design</a:t>
            </a:r>
            <a:endParaRPr lang="en-US" sz="1100" dirty="0"/>
          </a:p>
        </p:txBody>
      </p:sp>
      <p:sp>
        <p:nvSpPr>
          <p:cNvPr id="13" name="Text 10"/>
          <p:cNvSpPr/>
          <p:nvPr/>
        </p:nvSpPr>
        <p:spPr>
          <a:xfrm>
            <a:off x="7375446" y="8489037"/>
            <a:ext cx="6772989" cy="192762"/>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Engineer scaffold and staging configuration to accommodate technical requirements</a:t>
            </a:r>
            <a:endParaRPr lang="en-US" sz="900" dirty="0"/>
          </a:p>
        </p:txBody>
      </p:sp>
      <p:sp>
        <p:nvSpPr>
          <p:cNvPr id="14" name="Text 11"/>
          <p:cNvSpPr/>
          <p:nvPr/>
        </p:nvSpPr>
        <p:spPr>
          <a:xfrm>
            <a:off x="481965" y="8892659"/>
            <a:ext cx="120491" cy="150614"/>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Light" pitchFamily="34" charset="0"/>
                <a:ea typeface="Quattrocento Light" pitchFamily="34" charset="-122"/>
                <a:cs typeface="Quattrocento Light" pitchFamily="34" charset="-120"/>
              </a:rPr>
              <a:t>03</a:t>
            </a:r>
            <a:endParaRPr lang="en-US" sz="900" dirty="0"/>
          </a:p>
        </p:txBody>
      </p:sp>
      <p:sp>
        <p:nvSpPr>
          <p:cNvPr id="15" name="Shape 12"/>
          <p:cNvSpPr/>
          <p:nvPr/>
        </p:nvSpPr>
        <p:spPr>
          <a:xfrm>
            <a:off x="481965" y="9082207"/>
            <a:ext cx="6772989" cy="15240"/>
          </a:xfrm>
          <a:prstGeom prst="rect">
            <a:avLst/>
          </a:prstGeom>
          <a:solidFill>
            <a:srgbClr val="EF9C82"/>
          </a:solidFill>
        </p:spPr>
      </p:sp>
      <p:sp>
        <p:nvSpPr>
          <p:cNvPr id="16" name="Text 13"/>
          <p:cNvSpPr/>
          <p:nvPr/>
        </p:nvSpPr>
        <p:spPr>
          <a:xfrm>
            <a:off x="481965" y="9172932"/>
            <a:ext cx="1492329" cy="177165"/>
          </a:xfrm>
          <a:prstGeom prst="rect">
            <a:avLst/>
          </a:prstGeom>
          <a:noFill/>
        </p:spPr>
        <p:txBody>
          <a:bodyPr wrap="none" lIns="0" tIns="0" rIns="0" bIns="0" rtlCol="0" anchor="t"/>
          <a:lstStyle/>
          <a:p>
            <a:pPr marL="0" indent="0" algn="l">
              <a:lnSpc>
                <a:spcPts val="1350"/>
              </a:lnSpc>
              <a:buNone/>
            </a:pPr>
            <a:r>
              <a:rPr lang="en-US" sz="11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Technical Coordination</a:t>
            </a:r>
            <a:endParaRPr lang="en-US" sz="1100" dirty="0"/>
          </a:p>
        </p:txBody>
      </p:sp>
      <p:sp>
        <p:nvSpPr>
          <p:cNvPr id="17" name="Text 14"/>
          <p:cNvSpPr/>
          <p:nvPr/>
        </p:nvSpPr>
        <p:spPr>
          <a:xfrm>
            <a:off x="481965" y="9422368"/>
            <a:ext cx="6772989" cy="192762"/>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Align with lighting, audio, video, and power teams on integration points</a:t>
            </a:r>
            <a:endParaRPr lang="en-US" sz="900" dirty="0"/>
          </a:p>
        </p:txBody>
      </p:sp>
      <p:sp>
        <p:nvSpPr>
          <p:cNvPr id="18" name="Text 15"/>
          <p:cNvSpPr/>
          <p:nvPr/>
        </p:nvSpPr>
        <p:spPr>
          <a:xfrm>
            <a:off x="7375446" y="8892659"/>
            <a:ext cx="120491" cy="150614"/>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Light" pitchFamily="34" charset="0"/>
                <a:ea typeface="Quattrocento Light" pitchFamily="34" charset="-122"/>
                <a:cs typeface="Quattrocento Light" pitchFamily="34" charset="-120"/>
              </a:rPr>
              <a:t>04</a:t>
            </a:r>
            <a:endParaRPr lang="en-US" sz="900" dirty="0"/>
          </a:p>
        </p:txBody>
      </p:sp>
      <p:sp>
        <p:nvSpPr>
          <p:cNvPr id="19" name="Shape 16"/>
          <p:cNvSpPr/>
          <p:nvPr/>
        </p:nvSpPr>
        <p:spPr>
          <a:xfrm>
            <a:off x="7375446" y="9082207"/>
            <a:ext cx="6772989" cy="15240"/>
          </a:xfrm>
          <a:prstGeom prst="rect">
            <a:avLst/>
          </a:prstGeom>
          <a:solidFill>
            <a:srgbClr val="EF9C82"/>
          </a:solidFill>
        </p:spPr>
      </p:sp>
      <p:sp>
        <p:nvSpPr>
          <p:cNvPr id="20" name="Text 17"/>
          <p:cNvSpPr/>
          <p:nvPr/>
        </p:nvSpPr>
        <p:spPr>
          <a:xfrm>
            <a:off x="7375446" y="9172932"/>
            <a:ext cx="1417677" cy="177165"/>
          </a:xfrm>
          <a:prstGeom prst="rect">
            <a:avLst/>
          </a:prstGeom>
          <a:noFill/>
        </p:spPr>
        <p:txBody>
          <a:bodyPr wrap="none" lIns="0" tIns="0" rIns="0" bIns="0" rtlCol="0" anchor="t"/>
          <a:lstStyle/>
          <a:p>
            <a:pPr marL="0" indent="0" algn="l">
              <a:lnSpc>
                <a:spcPts val="1350"/>
              </a:lnSpc>
              <a:buNone/>
            </a:pPr>
            <a:r>
              <a:rPr lang="en-US" sz="11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Installation Oversight</a:t>
            </a:r>
            <a:endParaRPr lang="en-US" sz="1100" dirty="0"/>
          </a:p>
        </p:txBody>
      </p:sp>
      <p:sp>
        <p:nvSpPr>
          <p:cNvPr id="21" name="Text 18"/>
          <p:cNvSpPr/>
          <p:nvPr/>
        </p:nvSpPr>
        <p:spPr>
          <a:xfrm>
            <a:off x="7375446" y="9422368"/>
            <a:ext cx="6772989" cy="192762"/>
          </a:xfrm>
          <a:prstGeom prst="rect">
            <a:avLst/>
          </a:prstGeom>
          <a:noFill/>
        </p:spPr>
        <p:txBody>
          <a:bodyPr wrap="none" lIns="0" tIns="0" rIns="0" bIns="0" rtlCol="0" anchor="t"/>
          <a:lstStyle/>
          <a:p>
            <a:pPr marL="0" indent="0" algn="l">
              <a:lnSpc>
                <a:spcPts val="1500"/>
              </a:lnSpc>
              <a:buNone/>
            </a:pPr>
            <a:r>
              <a:rPr lang="en-US" sz="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Deploy with technical supervision ensuring all disciplines work cohesively</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126694"/>
            <a:ext cx="8276630" cy="615910"/>
          </a:xfrm>
          <a:prstGeom prst="rect">
            <a:avLst/>
          </a:prstGeom>
          <a:noFill/>
        </p:spPr>
        <p:txBody>
          <a:bodyPr wrap="none" lIns="0" tIns="0" rIns="0" bIns="0" rtlCol="0" anchor="t"/>
          <a:lstStyle/>
          <a:p>
            <a:pPr marL="0" indent="0" algn="l">
              <a:lnSpc>
                <a:spcPts val="4850"/>
              </a:lnSpc>
              <a:buNone/>
            </a:pPr>
            <a:r>
              <a:rPr lang="en-US" sz="38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Case Applications Across Event Types</a:t>
            </a:r>
            <a:endParaRPr lang="en-US" sz="3850" dirty="0"/>
          </a:p>
        </p:txBody>
      </p:sp>
      <p:sp>
        <p:nvSpPr>
          <p:cNvPr id="3" name="Text 1"/>
          <p:cNvSpPr/>
          <p:nvPr/>
        </p:nvSpPr>
        <p:spPr>
          <a:xfrm>
            <a:off x="837724" y="3161467"/>
            <a:ext cx="12954952" cy="670084"/>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BUENOS's structural systems have supported diverse event formats across South India, each with unique technical requirements and operational challenges. These applications demonstrate system versatility and execution reliability.</a:t>
            </a:r>
            <a:endParaRPr lang="en-US" sz="1600" dirty="0"/>
          </a:p>
        </p:txBody>
      </p:sp>
      <p:sp>
        <p:nvSpPr>
          <p:cNvPr id="4" name="Text 2"/>
          <p:cNvSpPr/>
          <p:nvPr/>
        </p:nvSpPr>
        <p:spPr>
          <a:xfrm>
            <a:off x="837724" y="4328993"/>
            <a:ext cx="2827496"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Multi-Day Music Festivals</a:t>
            </a:r>
            <a:endParaRPr lang="en-US" sz="1900" dirty="0"/>
          </a:p>
        </p:txBody>
      </p:sp>
      <p:sp>
        <p:nvSpPr>
          <p:cNvPr id="5" name="Text 3"/>
          <p:cNvSpPr/>
          <p:nvPr/>
        </p:nvSpPr>
        <p:spPr>
          <a:xfrm>
            <a:off x="837724" y="4762619"/>
            <a:ext cx="4143732" cy="1340168"/>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Main stage, secondary stages, and FOH structures supporting international artist requirements across 3-day outdoor festival format with 50,000+ attendees.</a:t>
            </a:r>
            <a:endParaRPr lang="en-US" sz="1600" dirty="0"/>
          </a:p>
        </p:txBody>
      </p:sp>
      <p:sp>
        <p:nvSpPr>
          <p:cNvPr id="6" name="Text 4"/>
          <p:cNvSpPr/>
          <p:nvPr/>
        </p:nvSpPr>
        <p:spPr>
          <a:xfrm>
            <a:off x="5243274" y="4328993"/>
            <a:ext cx="2464118"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State Political Rallies</a:t>
            </a:r>
            <a:endParaRPr lang="en-US" sz="1900" dirty="0"/>
          </a:p>
        </p:txBody>
      </p:sp>
      <p:sp>
        <p:nvSpPr>
          <p:cNvPr id="7" name="Text 5"/>
          <p:cNvSpPr/>
          <p:nvPr/>
        </p:nvSpPr>
        <p:spPr>
          <a:xfrm>
            <a:off x="5243274" y="4762619"/>
            <a:ext cx="4143732" cy="1340168"/>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Large-format platforms with crowd barriers, media positions, and security infrastructure for 100,000+ attendee political gatherings.</a:t>
            </a:r>
            <a:endParaRPr lang="en-US" sz="1600" dirty="0"/>
          </a:p>
        </p:txBody>
      </p:sp>
      <p:sp>
        <p:nvSpPr>
          <p:cNvPr id="8" name="Text 6"/>
          <p:cNvSpPr/>
          <p:nvPr/>
        </p:nvSpPr>
        <p:spPr>
          <a:xfrm>
            <a:off x="9648825" y="4328993"/>
            <a:ext cx="3178850"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Corporate Product Launches</a:t>
            </a:r>
            <a:endParaRPr lang="en-US" sz="1900" dirty="0"/>
          </a:p>
        </p:txBody>
      </p:sp>
      <p:sp>
        <p:nvSpPr>
          <p:cNvPr id="9" name="Text 7"/>
          <p:cNvSpPr/>
          <p:nvPr/>
        </p:nvSpPr>
        <p:spPr>
          <a:xfrm>
            <a:off x="9648825" y="4762619"/>
            <a:ext cx="4143851" cy="1340168"/>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Refined staging with integrated AV, theatrical lighting support, and brand presentation infrastructure for high-profile corporate announcements.</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8864" y="732592"/>
            <a:ext cx="6411635" cy="487085"/>
          </a:xfrm>
          <a:prstGeom prst="rect">
            <a:avLst/>
          </a:prstGeom>
          <a:noFill/>
        </p:spPr>
        <p:txBody>
          <a:bodyPr wrap="none" lIns="0" tIns="0" rIns="0" bIns="0" rtlCol="0" anchor="t"/>
          <a:lstStyle/>
          <a:p>
            <a:pPr marL="0" indent="0" algn="l">
              <a:lnSpc>
                <a:spcPts val="3800"/>
              </a:lnSpc>
              <a:buNone/>
            </a:pPr>
            <a:r>
              <a:rPr lang="en-US" sz="30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Safety Protocols &amp; Risk Management</a:t>
            </a:r>
            <a:endParaRPr lang="en-US" sz="3050" dirty="0"/>
          </a:p>
        </p:txBody>
      </p:sp>
      <p:sp>
        <p:nvSpPr>
          <p:cNvPr id="4" name="Text 1"/>
          <p:cNvSpPr/>
          <p:nvPr/>
        </p:nvSpPr>
        <p:spPr>
          <a:xfrm>
            <a:off x="6148864" y="1468041"/>
            <a:ext cx="7819073" cy="529828"/>
          </a:xfrm>
          <a:prstGeom prst="rect">
            <a:avLst/>
          </a:prstGeom>
          <a:noFill/>
        </p:spPr>
        <p:txBody>
          <a:bodyPr wrap="square" lIns="0" tIns="0" rIns="0" bIns="0" rtlCol="0" anchor="t"/>
          <a:lstStyle/>
          <a:p>
            <a:pPr marL="0" indent="0" algn="l">
              <a:lnSpc>
                <a:spcPts val="2050"/>
              </a:lnSpc>
              <a:buNone/>
            </a:pPr>
            <a:r>
              <a:rPr lang="en-US" sz="13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Structural safety is not achieved through equipment quality alone. BUENOS's safety framework encompasses equipment, procedures, training, supervision, and documentation across all deployment phases.</a:t>
            </a:r>
            <a:endParaRPr lang="en-US" sz="1300" dirty="0"/>
          </a:p>
        </p:txBody>
      </p:sp>
      <p:sp>
        <p:nvSpPr>
          <p:cNvPr id="5" name="Shape 2"/>
          <p:cNvSpPr/>
          <p:nvPr/>
        </p:nvSpPr>
        <p:spPr>
          <a:xfrm>
            <a:off x="6314480" y="2432566"/>
            <a:ext cx="165616" cy="955477"/>
          </a:xfrm>
          <a:prstGeom prst="roundRect">
            <a:avLst>
              <a:gd name="adj" fmla="val 15002"/>
            </a:avLst>
          </a:prstGeom>
          <a:solidFill>
            <a:srgbClr val="315251"/>
          </a:solidFill>
        </p:spPr>
      </p:sp>
      <p:sp>
        <p:nvSpPr>
          <p:cNvPr id="6" name="Shape 3"/>
          <p:cNvSpPr/>
          <p:nvPr/>
        </p:nvSpPr>
        <p:spPr>
          <a:xfrm>
            <a:off x="6148864" y="2323862"/>
            <a:ext cx="496848" cy="496848"/>
          </a:xfrm>
          <a:prstGeom prst="roundRect">
            <a:avLst>
              <a:gd name="adj" fmla="val 92020"/>
            </a:avLst>
          </a:prstGeom>
          <a:solidFill>
            <a:srgbClr val="315251"/>
          </a:solidFill>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3046" y="2448163"/>
            <a:ext cx="248364" cy="248364"/>
          </a:xfrm>
          <a:prstGeom prst="rect">
            <a:avLst/>
          </a:prstGeom>
        </p:spPr>
      </p:pic>
      <p:sp>
        <p:nvSpPr>
          <p:cNvPr id="8" name="Text 4"/>
          <p:cNvSpPr/>
          <p:nvPr/>
        </p:nvSpPr>
        <p:spPr>
          <a:xfrm>
            <a:off x="6811328" y="2349818"/>
            <a:ext cx="2450068" cy="243602"/>
          </a:xfrm>
          <a:prstGeom prst="rect">
            <a:avLst/>
          </a:prstGeom>
          <a:noFill/>
        </p:spPr>
        <p:txBody>
          <a:bodyPr wrap="none" lIns="0" tIns="0" rIns="0" bIns="0" rtlCol="0" anchor="t"/>
          <a:lstStyle/>
          <a:p>
            <a:pPr marL="0" indent="0" algn="l">
              <a:lnSpc>
                <a:spcPts val="19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Pre-Deployment Inspection</a:t>
            </a:r>
            <a:endParaRPr lang="en-US" sz="1500" dirty="0"/>
          </a:p>
        </p:txBody>
      </p:sp>
      <p:sp>
        <p:nvSpPr>
          <p:cNvPr id="9" name="Text 5"/>
          <p:cNvSpPr/>
          <p:nvPr/>
        </p:nvSpPr>
        <p:spPr>
          <a:xfrm>
            <a:off x="6811328" y="2692718"/>
            <a:ext cx="7156609" cy="529828"/>
          </a:xfrm>
          <a:prstGeom prst="rect">
            <a:avLst/>
          </a:prstGeom>
          <a:noFill/>
        </p:spPr>
        <p:txBody>
          <a:bodyPr wrap="square" lIns="0" tIns="0" rIns="0" bIns="0" rtlCol="0" anchor="t"/>
          <a:lstStyle/>
          <a:p>
            <a:pPr marL="0" indent="0" algn="l">
              <a:lnSpc>
                <a:spcPts val="2050"/>
              </a:lnSpc>
              <a:buNone/>
            </a:pPr>
            <a:r>
              <a:rPr lang="en-US" sz="13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Every component inspected for wear, damage, or defects before leaving inventory. Damaged elements are immediately removed from service.</a:t>
            </a:r>
            <a:endParaRPr lang="en-US" sz="1300" dirty="0"/>
          </a:p>
        </p:txBody>
      </p:sp>
      <p:sp>
        <p:nvSpPr>
          <p:cNvPr id="10" name="Shape 6"/>
          <p:cNvSpPr/>
          <p:nvPr/>
        </p:nvSpPr>
        <p:spPr>
          <a:xfrm>
            <a:off x="6562844" y="3802142"/>
            <a:ext cx="165616" cy="955477"/>
          </a:xfrm>
          <a:prstGeom prst="roundRect">
            <a:avLst>
              <a:gd name="adj" fmla="val 15002"/>
            </a:avLst>
          </a:prstGeom>
          <a:solidFill>
            <a:srgbClr val="315251"/>
          </a:solidFill>
        </p:spPr>
      </p:sp>
      <p:sp>
        <p:nvSpPr>
          <p:cNvPr id="11" name="Shape 7"/>
          <p:cNvSpPr/>
          <p:nvPr/>
        </p:nvSpPr>
        <p:spPr>
          <a:xfrm>
            <a:off x="6397228" y="3693438"/>
            <a:ext cx="496848" cy="496848"/>
          </a:xfrm>
          <a:prstGeom prst="roundRect">
            <a:avLst>
              <a:gd name="adj" fmla="val 92020"/>
            </a:avLst>
          </a:prstGeom>
          <a:solidFill>
            <a:srgbClr val="315251"/>
          </a:solidFill>
        </p:spPr>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1410" y="3817739"/>
            <a:ext cx="248364" cy="248364"/>
          </a:xfrm>
          <a:prstGeom prst="rect">
            <a:avLst/>
          </a:prstGeom>
        </p:spPr>
      </p:pic>
      <p:sp>
        <p:nvSpPr>
          <p:cNvPr id="13" name="Text 8"/>
          <p:cNvSpPr/>
          <p:nvPr/>
        </p:nvSpPr>
        <p:spPr>
          <a:xfrm>
            <a:off x="7059692" y="3719393"/>
            <a:ext cx="2006918" cy="243602"/>
          </a:xfrm>
          <a:prstGeom prst="rect">
            <a:avLst/>
          </a:prstGeom>
          <a:noFill/>
        </p:spPr>
        <p:txBody>
          <a:bodyPr wrap="none" lIns="0" tIns="0" rIns="0" bIns="0" rtlCol="0" anchor="t"/>
          <a:lstStyle/>
          <a:p>
            <a:pPr marL="0" indent="0" algn="l">
              <a:lnSpc>
                <a:spcPts val="19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Supervised Installation</a:t>
            </a:r>
            <a:endParaRPr lang="en-US" sz="1500" dirty="0"/>
          </a:p>
        </p:txBody>
      </p:sp>
      <p:sp>
        <p:nvSpPr>
          <p:cNvPr id="14" name="Text 9"/>
          <p:cNvSpPr/>
          <p:nvPr/>
        </p:nvSpPr>
        <p:spPr>
          <a:xfrm>
            <a:off x="7059692" y="4062293"/>
            <a:ext cx="6908244" cy="529828"/>
          </a:xfrm>
          <a:prstGeom prst="rect">
            <a:avLst/>
          </a:prstGeom>
          <a:noFill/>
        </p:spPr>
        <p:txBody>
          <a:bodyPr wrap="square" lIns="0" tIns="0" rIns="0" bIns="0" rtlCol="0" anchor="t"/>
          <a:lstStyle/>
          <a:p>
            <a:pPr marL="0" indent="0" algn="l">
              <a:lnSpc>
                <a:spcPts val="2050"/>
              </a:lnSpc>
              <a:buNone/>
            </a:pPr>
            <a:r>
              <a:rPr lang="en-US" sz="13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Certified supervisors oversee all assembly operations, ensuring proper procedures, correct component selection, and adequate bracing.</a:t>
            </a:r>
            <a:endParaRPr lang="en-US" sz="1300" dirty="0"/>
          </a:p>
        </p:txBody>
      </p:sp>
      <p:sp>
        <p:nvSpPr>
          <p:cNvPr id="15" name="Shape 10"/>
          <p:cNvSpPr/>
          <p:nvPr/>
        </p:nvSpPr>
        <p:spPr>
          <a:xfrm>
            <a:off x="6811328" y="5171718"/>
            <a:ext cx="165616" cy="955477"/>
          </a:xfrm>
          <a:prstGeom prst="roundRect">
            <a:avLst>
              <a:gd name="adj" fmla="val 15002"/>
            </a:avLst>
          </a:prstGeom>
          <a:solidFill>
            <a:srgbClr val="315251"/>
          </a:solidFill>
        </p:spPr>
      </p:sp>
      <p:sp>
        <p:nvSpPr>
          <p:cNvPr id="16" name="Shape 11"/>
          <p:cNvSpPr/>
          <p:nvPr/>
        </p:nvSpPr>
        <p:spPr>
          <a:xfrm>
            <a:off x="6645712" y="5063014"/>
            <a:ext cx="496848" cy="496848"/>
          </a:xfrm>
          <a:prstGeom prst="roundRect">
            <a:avLst>
              <a:gd name="adj" fmla="val 92020"/>
            </a:avLst>
          </a:prstGeom>
          <a:solidFill>
            <a:srgbClr val="315251"/>
          </a:solidFill>
        </p:spPr>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9894" y="5187315"/>
            <a:ext cx="248364" cy="248364"/>
          </a:xfrm>
          <a:prstGeom prst="rect">
            <a:avLst/>
          </a:prstGeom>
        </p:spPr>
      </p:pic>
      <p:sp>
        <p:nvSpPr>
          <p:cNvPr id="18" name="Text 12"/>
          <p:cNvSpPr/>
          <p:nvPr/>
        </p:nvSpPr>
        <p:spPr>
          <a:xfrm>
            <a:off x="7308175" y="5088969"/>
            <a:ext cx="2419826" cy="243602"/>
          </a:xfrm>
          <a:prstGeom prst="rect">
            <a:avLst/>
          </a:prstGeom>
          <a:noFill/>
        </p:spPr>
        <p:txBody>
          <a:bodyPr wrap="none" lIns="0" tIns="0" rIns="0" bIns="0" rtlCol="0" anchor="t"/>
          <a:lstStyle/>
          <a:p>
            <a:pPr marL="0" indent="0" algn="l">
              <a:lnSpc>
                <a:spcPts val="19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Load Testing &amp; Certification</a:t>
            </a:r>
            <a:endParaRPr lang="en-US" sz="1500" dirty="0"/>
          </a:p>
        </p:txBody>
      </p:sp>
      <p:sp>
        <p:nvSpPr>
          <p:cNvPr id="19" name="Text 13"/>
          <p:cNvSpPr/>
          <p:nvPr/>
        </p:nvSpPr>
        <p:spPr>
          <a:xfrm>
            <a:off x="7308175" y="5431869"/>
            <a:ext cx="6659761" cy="529828"/>
          </a:xfrm>
          <a:prstGeom prst="rect">
            <a:avLst/>
          </a:prstGeom>
          <a:noFill/>
        </p:spPr>
        <p:txBody>
          <a:bodyPr wrap="square" lIns="0" tIns="0" rIns="0" bIns="0" rtlCol="0" anchor="t"/>
          <a:lstStyle/>
          <a:p>
            <a:pPr marL="0" indent="0" algn="l">
              <a:lnSpc>
                <a:spcPts val="2050"/>
              </a:lnSpc>
              <a:buNone/>
            </a:pPr>
            <a:r>
              <a:rPr lang="en-US" sz="13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Completed structures undergo load testing where required, with documentation provided for regulatory review and client records.</a:t>
            </a:r>
            <a:endParaRPr lang="en-US" sz="1300" dirty="0"/>
          </a:p>
        </p:txBody>
      </p:sp>
      <p:sp>
        <p:nvSpPr>
          <p:cNvPr id="20" name="Shape 14"/>
          <p:cNvSpPr/>
          <p:nvPr/>
        </p:nvSpPr>
        <p:spPr>
          <a:xfrm>
            <a:off x="7059811" y="6541294"/>
            <a:ext cx="165616" cy="955477"/>
          </a:xfrm>
          <a:prstGeom prst="roundRect">
            <a:avLst>
              <a:gd name="adj" fmla="val 15002"/>
            </a:avLst>
          </a:prstGeom>
          <a:solidFill>
            <a:srgbClr val="315251"/>
          </a:solidFill>
        </p:spPr>
      </p:sp>
      <p:sp>
        <p:nvSpPr>
          <p:cNvPr id="21" name="Shape 15"/>
          <p:cNvSpPr/>
          <p:nvPr/>
        </p:nvSpPr>
        <p:spPr>
          <a:xfrm>
            <a:off x="6894195" y="6432590"/>
            <a:ext cx="496848" cy="496848"/>
          </a:xfrm>
          <a:prstGeom prst="roundRect">
            <a:avLst>
              <a:gd name="adj" fmla="val 92020"/>
            </a:avLst>
          </a:prstGeom>
          <a:solidFill>
            <a:srgbClr val="315251"/>
          </a:solidFill>
        </p:spPr>
      </p:sp>
      <p:pic>
        <p:nvPicPr>
          <p:cNvPr id="22"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8377" y="6556891"/>
            <a:ext cx="248364" cy="248364"/>
          </a:xfrm>
          <a:prstGeom prst="rect">
            <a:avLst/>
          </a:prstGeom>
        </p:spPr>
      </p:pic>
      <p:sp>
        <p:nvSpPr>
          <p:cNvPr id="23" name="Text 16"/>
          <p:cNvSpPr/>
          <p:nvPr/>
        </p:nvSpPr>
        <p:spPr>
          <a:xfrm>
            <a:off x="7556659" y="6458545"/>
            <a:ext cx="1948577" cy="243602"/>
          </a:xfrm>
          <a:prstGeom prst="rect">
            <a:avLst/>
          </a:prstGeom>
          <a:noFill/>
        </p:spPr>
        <p:txBody>
          <a:bodyPr wrap="none" lIns="0" tIns="0" rIns="0" bIns="0" rtlCol="0" anchor="t"/>
          <a:lstStyle/>
          <a:p>
            <a:pPr marL="0" indent="0" algn="l">
              <a:lnSpc>
                <a:spcPts val="19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Event Monitoring</a:t>
            </a:r>
            <a:endParaRPr lang="en-US" sz="1500" dirty="0"/>
          </a:p>
        </p:txBody>
      </p:sp>
      <p:sp>
        <p:nvSpPr>
          <p:cNvPr id="24" name="Text 17"/>
          <p:cNvSpPr/>
          <p:nvPr/>
        </p:nvSpPr>
        <p:spPr>
          <a:xfrm>
            <a:off x="7556659" y="6801445"/>
            <a:ext cx="6411278" cy="529828"/>
          </a:xfrm>
          <a:prstGeom prst="rect">
            <a:avLst/>
          </a:prstGeom>
          <a:noFill/>
        </p:spPr>
        <p:txBody>
          <a:bodyPr wrap="square" lIns="0" tIns="0" rIns="0" bIns="0" rtlCol="0" anchor="t"/>
          <a:lstStyle/>
          <a:p>
            <a:pPr marL="0" indent="0" algn="l">
              <a:lnSpc>
                <a:spcPts val="2050"/>
              </a:lnSpc>
              <a:buNone/>
            </a:pPr>
            <a:r>
              <a:rPr lang="en-US" sz="13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Technical supervisors remain on-site during events to monitor structural integrity and respond immediately to any emerging issues.</a:t>
            </a:r>
            <a:endParaRPr lang="en-US"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5099" y="546616"/>
            <a:ext cx="6277689" cy="584597"/>
          </a:xfrm>
          <a:prstGeom prst="rect">
            <a:avLst/>
          </a:prstGeom>
          <a:noFill/>
        </p:spPr>
        <p:txBody>
          <a:bodyPr wrap="none" lIns="0" tIns="0" rIns="0" bIns="0" rtlCol="0" anchor="t"/>
          <a:lstStyle/>
          <a:p>
            <a:pPr marL="0" indent="0" algn="l">
              <a:lnSpc>
                <a:spcPts val="4600"/>
              </a:lnSpc>
              <a:buNone/>
            </a:pPr>
            <a:r>
              <a:rPr lang="en-US" sz="36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Regional Coverage &amp; Logistics</a:t>
            </a:r>
            <a:endParaRPr lang="en-US" sz="3650" dirty="0"/>
          </a:p>
        </p:txBody>
      </p:sp>
      <p:sp>
        <p:nvSpPr>
          <p:cNvPr id="3" name="Text 1"/>
          <p:cNvSpPr/>
          <p:nvPr/>
        </p:nvSpPr>
        <p:spPr>
          <a:xfrm>
            <a:off x="795099" y="1528763"/>
            <a:ext cx="13040201" cy="636270"/>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South India's geographic diversity presents logistical challenges that many structural providers underestimate. BUENOS's operational footprint and logistics capabilities enable reliable service across the region's varied terrain and infrastructure conditions.</a:t>
            </a:r>
            <a:endParaRPr lang="en-US" sz="1550" dirty="0"/>
          </a:p>
        </p:txBody>
      </p:sp>
      <p:pic>
        <p:nvPicPr>
          <p:cNvPr id="4" name="Image 0" descr="preencoded.png"/>
          <p:cNvPicPr>
            <a:picLocks noChangeAspect="1"/>
          </p:cNvPicPr>
          <p:nvPr/>
        </p:nvPicPr>
        <p:blipFill>
          <a:blip r:embed="rId3"/>
          <a:stretch>
            <a:fillRect/>
          </a:stretch>
        </p:blipFill>
        <p:spPr>
          <a:xfrm>
            <a:off x="795099" y="2612231"/>
            <a:ext cx="4248864" cy="4248864"/>
          </a:xfrm>
          <a:prstGeom prst="rect">
            <a:avLst/>
          </a:prstGeom>
        </p:spPr>
      </p:pic>
      <p:sp>
        <p:nvSpPr>
          <p:cNvPr id="5" name="Text 2"/>
          <p:cNvSpPr/>
          <p:nvPr/>
        </p:nvSpPr>
        <p:spPr>
          <a:xfrm>
            <a:off x="5536406" y="2587347"/>
            <a:ext cx="2806303" cy="350758"/>
          </a:xfrm>
          <a:prstGeom prst="rect">
            <a:avLst/>
          </a:prstGeom>
          <a:noFill/>
        </p:spPr>
        <p:txBody>
          <a:bodyPr wrap="none" lIns="0" tIns="0" rIns="0" bIns="0" rtlCol="0" anchor="t"/>
          <a:lstStyle/>
          <a:p>
            <a:pPr marL="0" indent="0" algn="l">
              <a:lnSpc>
                <a:spcPts val="2750"/>
              </a:lnSpc>
              <a:buNone/>
            </a:pPr>
            <a:r>
              <a:rPr lang="en-US" sz="22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Logistics Capabilities</a:t>
            </a:r>
            <a:endParaRPr lang="en-US" sz="2200" dirty="0"/>
          </a:p>
        </p:txBody>
      </p:sp>
      <p:sp>
        <p:nvSpPr>
          <p:cNvPr id="6" name="Text 3"/>
          <p:cNvSpPr/>
          <p:nvPr/>
        </p:nvSpPr>
        <p:spPr>
          <a:xfrm>
            <a:off x="5536406" y="3136821"/>
            <a:ext cx="8306395" cy="318135"/>
          </a:xfrm>
          <a:prstGeom prst="rect">
            <a:avLst/>
          </a:prstGeom>
          <a:noFill/>
        </p:spPr>
        <p:txBody>
          <a:bodyPr wrap="none" lIns="0" tIns="0" rIns="0" bIns="0" rtlCol="0" anchor="t"/>
          <a:lstStyle/>
          <a:p>
            <a:pPr marL="0" indent="0" algn="l">
              <a:lnSpc>
                <a:spcPts val="2500"/>
              </a:lnSpc>
              <a:buSzPct val="100000"/>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Primary Hub:</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Bangalore with optimized distribution across South India</a:t>
            </a:r>
            <a:endParaRPr lang="en-US" sz="1550" dirty="0"/>
          </a:p>
        </p:txBody>
      </p:sp>
      <p:sp>
        <p:nvSpPr>
          <p:cNvPr id="7" name="Text 4"/>
          <p:cNvSpPr/>
          <p:nvPr/>
        </p:nvSpPr>
        <p:spPr>
          <a:xfrm>
            <a:off x="5536406" y="3524488"/>
            <a:ext cx="8306395" cy="318135"/>
          </a:xfrm>
          <a:prstGeom prst="rect">
            <a:avLst/>
          </a:prstGeom>
          <a:noFill/>
        </p:spPr>
        <p:txBody>
          <a:bodyPr wrap="none" lIns="0" tIns="0" rIns="0" bIns="0" rtlCol="0" anchor="t"/>
          <a:lstStyle/>
          <a:p>
            <a:pPr marL="0" indent="0" algn="l">
              <a:lnSpc>
                <a:spcPts val="2500"/>
              </a:lnSpc>
              <a:buSzPct val="100000"/>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Transport Fleet:</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Dedicated vehicles sized for scaffold and staging components</a:t>
            </a:r>
            <a:endParaRPr lang="en-US" sz="1550" dirty="0"/>
          </a:p>
        </p:txBody>
      </p:sp>
      <p:sp>
        <p:nvSpPr>
          <p:cNvPr id="8" name="Text 5"/>
          <p:cNvSpPr/>
          <p:nvPr/>
        </p:nvSpPr>
        <p:spPr>
          <a:xfrm>
            <a:off x="5536406" y="3912156"/>
            <a:ext cx="8306395" cy="636270"/>
          </a:xfrm>
          <a:prstGeom prst="rect">
            <a:avLst/>
          </a:prstGeom>
          <a:noFill/>
        </p:spPr>
        <p:txBody>
          <a:bodyPr wrap="square" lIns="0" tIns="0" rIns="0" bIns="0" rtlCol="0" anchor="t"/>
          <a:lstStyle/>
          <a:p>
            <a:pPr marL="0" indent="0" algn="l">
              <a:lnSpc>
                <a:spcPts val="2500"/>
              </a:lnSpc>
              <a:buSzPct val="100000"/>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Route Planning:</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Expertise navigating challenging access conditions and permit requirements</a:t>
            </a:r>
            <a:endParaRPr lang="en-US" sz="1550" dirty="0"/>
          </a:p>
        </p:txBody>
      </p:sp>
      <p:sp>
        <p:nvSpPr>
          <p:cNvPr id="9" name="Text 6"/>
          <p:cNvSpPr/>
          <p:nvPr/>
        </p:nvSpPr>
        <p:spPr>
          <a:xfrm>
            <a:off x="5536406" y="4617958"/>
            <a:ext cx="8306395" cy="318135"/>
          </a:xfrm>
          <a:prstGeom prst="rect">
            <a:avLst/>
          </a:prstGeom>
          <a:noFill/>
        </p:spPr>
        <p:txBody>
          <a:bodyPr wrap="none" lIns="0" tIns="0" rIns="0" bIns="0" rtlCol="0" anchor="t"/>
          <a:lstStyle/>
          <a:p>
            <a:pPr marL="0" indent="0" algn="l">
              <a:lnSpc>
                <a:spcPts val="2500"/>
              </a:lnSpc>
              <a:buSzPct val="100000"/>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Multi-City Coordination:</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Simultaneous deployment capability across multiple locations</a:t>
            </a:r>
            <a:endParaRPr lang="en-US" sz="1550" dirty="0"/>
          </a:p>
        </p:txBody>
      </p:sp>
      <p:sp>
        <p:nvSpPr>
          <p:cNvPr id="10" name="Text 7"/>
          <p:cNvSpPr/>
          <p:nvPr/>
        </p:nvSpPr>
        <p:spPr>
          <a:xfrm>
            <a:off x="5536406" y="5005626"/>
            <a:ext cx="8306395" cy="318135"/>
          </a:xfrm>
          <a:prstGeom prst="rect">
            <a:avLst/>
          </a:prstGeom>
          <a:noFill/>
        </p:spPr>
        <p:txBody>
          <a:bodyPr wrap="none" lIns="0" tIns="0" rIns="0" bIns="0" rtlCol="0" anchor="t"/>
          <a:lstStyle/>
          <a:p>
            <a:pPr marL="0" indent="0" algn="l">
              <a:lnSpc>
                <a:spcPts val="2500"/>
              </a:lnSpc>
              <a:buSzPct val="100000"/>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Backup Systems:</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Redundant transportation and equipment backup for critical events</a:t>
            </a:r>
            <a:endParaRPr lang="en-US" sz="1550" dirty="0"/>
          </a:p>
        </p:txBody>
      </p:sp>
      <p:sp>
        <p:nvSpPr>
          <p:cNvPr id="11" name="Text 8"/>
          <p:cNvSpPr/>
          <p:nvPr/>
        </p:nvSpPr>
        <p:spPr>
          <a:xfrm>
            <a:off x="795099" y="7308294"/>
            <a:ext cx="13040201" cy="636270"/>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logistics network has successfully delivered to coastal venues, hill station locations, remote government complexes, and dense urban centers across Tamil Nadu, Karnataka, Kerala, Andhra Pradesh, and Telangana.</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9842" y="439817"/>
            <a:ext cx="5511522" cy="470416"/>
          </a:xfrm>
          <a:prstGeom prst="rect">
            <a:avLst/>
          </a:prstGeom>
          <a:noFill/>
        </p:spPr>
        <p:txBody>
          <a:bodyPr wrap="none" lIns="0" tIns="0" rIns="0" bIns="0" rtlCol="0" anchor="t"/>
          <a:lstStyle/>
          <a:p>
            <a:pPr marL="0" indent="0" algn="l">
              <a:lnSpc>
                <a:spcPts val="3700"/>
              </a:lnSpc>
              <a:buNone/>
            </a:pPr>
            <a:r>
              <a:rPr lang="en-US" sz="29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The Producer Partnership Model</a:t>
            </a:r>
            <a:endParaRPr lang="en-US" sz="2950" dirty="0"/>
          </a:p>
        </p:txBody>
      </p:sp>
      <p:sp>
        <p:nvSpPr>
          <p:cNvPr id="3" name="Text 1"/>
          <p:cNvSpPr/>
          <p:nvPr/>
        </p:nvSpPr>
        <p:spPr>
          <a:xfrm>
            <a:off x="639842" y="1230154"/>
            <a:ext cx="13350716" cy="511969"/>
          </a:xfrm>
          <a:prstGeom prst="rect">
            <a:avLst/>
          </a:prstGeom>
          <a:noFill/>
        </p:spPr>
        <p:txBody>
          <a:bodyPr wrap="square" lIns="0" tIns="0" rIns="0" bIns="0" rtlCol="0" anchor="t"/>
          <a:lstStyle/>
          <a:p>
            <a:pPr marL="0" indent="0" algn="l">
              <a:lnSpc>
                <a:spcPts val="200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BUENOS's relationship with event producers, production managers, and procurement teams differs fundamentally from transactional vendor relationships. We function as structural partners embedded in the production team rather than external suppliers.</a:t>
            </a:r>
            <a:endParaRPr lang="en-US" sz="1250" dirty="0"/>
          </a:p>
        </p:txBody>
      </p:sp>
      <p:sp>
        <p:nvSpPr>
          <p:cNvPr id="4" name="Shape 2"/>
          <p:cNvSpPr/>
          <p:nvPr/>
        </p:nvSpPr>
        <p:spPr>
          <a:xfrm>
            <a:off x="7303770" y="1922026"/>
            <a:ext cx="22860" cy="5867757"/>
          </a:xfrm>
          <a:prstGeom prst="roundRect">
            <a:avLst>
              <a:gd name="adj" fmla="val 104962"/>
            </a:avLst>
          </a:prstGeom>
          <a:solidFill>
            <a:srgbClr val="4A6B6A"/>
          </a:solidFill>
        </p:spPr>
      </p:sp>
      <p:sp>
        <p:nvSpPr>
          <p:cNvPr id="5" name="Shape 3"/>
          <p:cNvSpPr/>
          <p:nvPr/>
        </p:nvSpPr>
        <p:spPr>
          <a:xfrm>
            <a:off x="616982" y="1922026"/>
            <a:ext cx="6675358" cy="1163003"/>
          </a:xfrm>
          <a:prstGeom prst="roundRect">
            <a:avLst>
              <a:gd name="adj" fmla="val 2063"/>
            </a:avLst>
          </a:prstGeom>
          <a:solidFill>
            <a:srgbClr val="315251"/>
          </a:solidFill>
        </p:spPr>
      </p:sp>
      <p:sp>
        <p:nvSpPr>
          <p:cNvPr id="6" name="Text 4"/>
          <p:cNvSpPr/>
          <p:nvPr/>
        </p:nvSpPr>
        <p:spPr>
          <a:xfrm>
            <a:off x="5250537" y="2081927"/>
            <a:ext cx="1881902" cy="235268"/>
          </a:xfrm>
          <a:prstGeom prst="rect">
            <a:avLst/>
          </a:prstGeom>
          <a:noFill/>
        </p:spPr>
        <p:txBody>
          <a:bodyPr wrap="none" lIns="0" tIns="0" rIns="0" bIns="0" rtlCol="0" anchor="t"/>
          <a:lstStyle/>
          <a:p>
            <a:pPr marL="0" indent="0" algn="r">
              <a:lnSpc>
                <a:spcPts val="1850"/>
              </a:lnSpc>
              <a:buNone/>
            </a:pPr>
            <a:r>
              <a:rPr lang="en-US" sz="14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Early Engagement</a:t>
            </a:r>
            <a:endParaRPr lang="en-US" sz="1450" dirty="0"/>
          </a:p>
        </p:txBody>
      </p:sp>
      <p:sp>
        <p:nvSpPr>
          <p:cNvPr id="7" name="Text 5"/>
          <p:cNvSpPr/>
          <p:nvPr/>
        </p:nvSpPr>
        <p:spPr>
          <a:xfrm>
            <a:off x="776883" y="2413159"/>
            <a:ext cx="6355556" cy="511969"/>
          </a:xfrm>
          <a:prstGeom prst="rect">
            <a:avLst/>
          </a:prstGeom>
          <a:noFill/>
        </p:spPr>
        <p:txBody>
          <a:bodyPr wrap="square" lIns="0" tIns="0" rIns="0" bIns="0" rtlCol="0" anchor="t"/>
          <a:lstStyle/>
          <a:p>
            <a:pPr marL="0" indent="0" algn="r">
              <a:lnSpc>
                <a:spcPts val="200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We engage during planning phases to inform structural decisions before designs are finalized. This prevents costly redesigns and ensures feasibility from the outset.</a:t>
            </a:r>
            <a:endParaRPr lang="en-US" sz="1250" dirty="0"/>
          </a:p>
        </p:txBody>
      </p:sp>
      <p:sp>
        <p:nvSpPr>
          <p:cNvPr id="8" name="Shape 6"/>
          <p:cNvSpPr/>
          <p:nvPr/>
        </p:nvSpPr>
        <p:spPr>
          <a:xfrm>
            <a:off x="7338060" y="3404949"/>
            <a:ext cx="6675358" cy="1418987"/>
          </a:xfrm>
          <a:prstGeom prst="rect">
            <a:avLst/>
          </a:prstGeom>
          <a:solidFill>
            <a:srgbClr val="315251"/>
          </a:solidFill>
        </p:spPr>
      </p:sp>
      <p:sp>
        <p:nvSpPr>
          <p:cNvPr id="9" name="Text 7"/>
          <p:cNvSpPr/>
          <p:nvPr/>
        </p:nvSpPr>
        <p:spPr>
          <a:xfrm>
            <a:off x="7497961" y="3564850"/>
            <a:ext cx="2214563" cy="235268"/>
          </a:xfrm>
          <a:prstGeom prst="rect">
            <a:avLst/>
          </a:prstGeom>
          <a:noFill/>
        </p:spPr>
        <p:txBody>
          <a:bodyPr wrap="none" lIns="0" tIns="0" rIns="0" bIns="0" rtlCol="0" anchor="t"/>
          <a:lstStyle/>
          <a:p>
            <a:pPr marL="0" indent="0" algn="l">
              <a:lnSpc>
                <a:spcPts val="1850"/>
              </a:lnSpc>
              <a:buNone/>
            </a:pPr>
            <a:r>
              <a:rPr lang="en-US" sz="14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Proactive Communication</a:t>
            </a:r>
            <a:endParaRPr lang="en-US" sz="1450" dirty="0"/>
          </a:p>
        </p:txBody>
      </p:sp>
      <p:sp>
        <p:nvSpPr>
          <p:cNvPr id="10" name="Text 8"/>
          <p:cNvSpPr/>
          <p:nvPr/>
        </p:nvSpPr>
        <p:spPr>
          <a:xfrm>
            <a:off x="7497961" y="3896082"/>
            <a:ext cx="6355556" cy="767953"/>
          </a:xfrm>
          <a:prstGeom prst="rect">
            <a:avLst/>
          </a:prstGeom>
          <a:noFill/>
        </p:spPr>
        <p:txBody>
          <a:bodyPr wrap="square" lIns="0" tIns="0" rIns="0" bIns="0" rtlCol="0" anchor="t"/>
          <a:lstStyle/>
          <a:p>
            <a:pPr marL="0" indent="0" algn="l">
              <a:lnSpc>
                <a:spcPts val="200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teams communicate potential issues, timeline impacts, and alternative solutions before problems materialize. No surprises, no hidden constraints revealed late in planning.</a:t>
            </a:r>
            <a:endParaRPr lang="en-US" sz="1250" dirty="0"/>
          </a:p>
        </p:txBody>
      </p:sp>
      <p:sp>
        <p:nvSpPr>
          <p:cNvPr id="11" name="Shape 9"/>
          <p:cNvSpPr/>
          <p:nvPr/>
        </p:nvSpPr>
        <p:spPr>
          <a:xfrm>
            <a:off x="616982" y="5143857"/>
            <a:ext cx="6675358" cy="1163003"/>
          </a:xfrm>
          <a:prstGeom prst="roundRect">
            <a:avLst>
              <a:gd name="adj" fmla="val 2063"/>
            </a:avLst>
          </a:prstGeom>
          <a:solidFill>
            <a:srgbClr val="315251"/>
          </a:solidFill>
        </p:spPr>
      </p:sp>
      <p:sp>
        <p:nvSpPr>
          <p:cNvPr id="12" name="Text 10"/>
          <p:cNvSpPr/>
          <p:nvPr/>
        </p:nvSpPr>
        <p:spPr>
          <a:xfrm>
            <a:off x="4993124" y="5303758"/>
            <a:ext cx="2139315" cy="235268"/>
          </a:xfrm>
          <a:prstGeom prst="rect">
            <a:avLst/>
          </a:prstGeom>
          <a:noFill/>
        </p:spPr>
        <p:txBody>
          <a:bodyPr wrap="none" lIns="0" tIns="0" rIns="0" bIns="0" rtlCol="0" anchor="t"/>
          <a:lstStyle/>
          <a:p>
            <a:pPr marL="0" indent="0" algn="r">
              <a:lnSpc>
                <a:spcPts val="1850"/>
              </a:lnSpc>
              <a:buNone/>
            </a:pPr>
            <a:r>
              <a:rPr lang="en-US" sz="14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Flexible Problem-Solving</a:t>
            </a:r>
            <a:endParaRPr lang="en-US" sz="1450" dirty="0"/>
          </a:p>
        </p:txBody>
      </p:sp>
      <p:sp>
        <p:nvSpPr>
          <p:cNvPr id="13" name="Text 11"/>
          <p:cNvSpPr/>
          <p:nvPr/>
        </p:nvSpPr>
        <p:spPr>
          <a:xfrm>
            <a:off x="776883" y="5634990"/>
            <a:ext cx="6355556" cy="511969"/>
          </a:xfrm>
          <a:prstGeom prst="rect">
            <a:avLst/>
          </a:prstGeom>
          <a:noFill/>
        </p:spPr>
        <p:txBody>
          <a:bodyPr wrap="square" lIns="0" tIns="0" rIns="0" bIns="0" rtlCol="0" anchor="t"/>
          <a:lstStyle/>
          <a:p>
            <a:pPr marL="0" indent="0" algn="r">
              <a:lnSpc>
                <a:spcPts val="200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When inevitable changes occur—shifted timelines, modified scope, unexpected site conditions—we solve problems rather than cite contract limitations.</a:t>
            </a:r>
            <a:endParaRPr lang="en-US" sz="1250" dirty="0"/>
          </a:p>
        </p:txBody>
      </p:sp>
      <p:sp>
        <p:nvSpPr>
          <p:cNvPr id="14" name="Shape 12"/>
          <p:cNvSpPr/>
          <p:nvPr/>
        </p:nvSpPr>
        <p:spPr>
          <a:xfrm>
            <a:off x="7338060" y="6626781"/>
            <a:ext cx="6675358" cy="1163003"/>
          </a:xfrm>
          <a:prstGeom prst="rect">
            <a:avLst/>
          </a:prstGeom>
          <a:solidFill>
            <a:srgbClr val="315251"/>
          </a:solidFill>
        </p:spPr>
      </p:sp>
      <p:sp>
        <p:nvSpPr>
          <p:cNvPr id="15" name="Text 13"/>
          <p:cNvSpPr/>
          <p:nvPr/>
        </p:nvSpPr>
        <p:spPr>
          <a:xfrm>
            <a:off x="7497961" y="6786682"/>
            <a:ext cx="2295882" cy="235268"/>
          </a:xfrm>
          <a:prstGeom prst="rect">
            <a:avLst/>
          </a:prstGeom>
          <a:noFill/>
        </p:spPr>
        <p:txBody>
          <a:bodyPr wrap="none" lIns="0" tIns="0" rIns="0" bIns="0" rtlCol="0" anchor="t"/>
          <a:lstStyle/>
          <a:p>
            <a:pPr marL="0" indent="0" algn="l">
              <a:lnSpc>
                <a:spcPts val="1850"/>
              </a:lnSpc>
              <a:buNone/>
            </a:pPr>
            <a:r>
              <a:rPr lang="en-US" sz="14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Post-Event Documentation</a:t>
            </a:r>
            <a:endParaRPr lang="en-US" sz="1450" dirty="0"/>
          </a:p>
        </p:txBody>
      </p:sp>
      <p:sp>
        <p:nvSpPr>
          <p:cNvPr id="16" name="Text 14"/>
          <p:cNvSpPr/>
          <p:nvPr/>
        </p:nvSpPr>
        <p:spPr>
          <a:xfrm>
            <a:off x="7497961" y="7117913"/>
            <a:ext cx="6355556" cy="511969"/>
          </a:xfrm>
          <a:prstGeom prst="rect">
            <a:avLst/>
          </a:prstGeom>
          <a:noFill/>
        </p:spPr>
        <p:txBody>
          <a:bodyPr wrap="square" lIns="0" tIns="0" rIns="0" bIns="0" rtlCol="0" anchor="t"/>
          <a:lstStyle/>
          <a:p>
            <a:pPr marL="0" indent="0" algn="l">
              <a:lnSpc>
                <a:spcPts val="200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We provide comprehensive documentation including as-built drawings, load calculations, and safety certifications for your project archives and regulatory files.</a:t>
            </a:r>
            <a:endParaRPr lang="en-US" sz="12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5696" y="553879"/>
            <a:ext cx="4739640" cy="592455"/>
          </a:xfrm>
          <a:prstGeom prst="rect">
            <a:avLst/>
          </a:prstGeom>
          <a:noFill/>
        </p:spPr>
        <p:txBody>
          <a:bodyPr wrap="none" lIns="0" tIns="0" rIns="0" bIns="0" rtlCol="0" anchor="t"/>
          <a:lstStyle/>
          <a:p>
            <a:pPr marL="0" indent="0" algn="l">
              <a:lnSpc>
                <a:spcPts val="4650"/>
              </a:lnSpc>
              <a:buNone/>
            </a:pPr>
            <a:r>
              <a:rPr lang="en-US" sz="37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Begin with Structure</a:t>
            </a:r>
            <a:endParaRPr lang="en-US" sz="3700" dirty="0"/>
          </a:p>
        </p:txBody>
      </p:sp>
      <p:sp>
        <p:nvSpPr>
          <p:cNvPr id="3" name="Text 1"/>
          <p:cNvSpPr/>
          <p:nvPr/>
        </p:nvSpPr>
        <p:spPr>
          <a:xfrm>
            <a:off x="805696" y="1629608"/>
            <a:ext cx="7614761" cy="1208723"/>
          </a:xfrm>
          <a:prstGeom prst="rect">
            <a:avLst/>
          </a:prstGeom>
          <a:noFill/>
        </p:spPr>
        <p:txBody>
          <a:bodyPr wrap="square" lIns="0" tIns="0" rIns="0" bIns="0" rtlCol="0" anchor="t"/>
          <a:lstStyle/>
          <a:p>
            <a:pPr marL="0" indent="0" algn="l">
              <a:lnSpc>
                <a:spcPts val="3150"/>
              </a:lnSpc>
              <a:buNone/>
            </a:pPr>
            <a:r>
              <a:rPr lang="en-US" sz="19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When your next large-format event demands structural infrastructure that delivers safety, speed, and scalability without compromise, begin the conversation with BUENOS Structures.</a:t>
            </a:r>
            <a:endParaRPr lang="en-US" sz="1950" dirty="0"/>
          </a:p>
        </p:txBody>
      </p:sp>
      <p:sp>
        <p:nvSpPr>
          <p:cNvPr id="4" name="Text 2"/>
          <p:cNvSpPr/>
          <p:nvPr/>
        </p:nvSpPr>
        <p:spPr>
          <a:xfrm>
            <a:off x="805696" y="3019544"/>
            <a:ext cx="7614761" cy="1289209"/>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We bring South India's largest Ring Lock scaffolding and modular staging inventory, producer-level operational expertise, and a partnership approach that transforms structural infrastructure from a procurement challenge into a production advantage.</a:t>
            </a:r>
            <a:endParaRPr lang="en-US" sz="1550" dirty="0"/>
          </a:p>
        </p:txBody>
      </p:sp>
      <p:sp>
        <p:nvSpPr>
          <p:cNvPr id="5" name="Text 3"/>
          <p:cNvSpPr/>
          <p:nvPr/>
        </p:nvSpPr>
        <p:spPr>
          <a:xfrm>
            <a:off x="805696" y="4510088"/>
            <a:ext cx="3212902" cy="355521"/>
          </a:xfrm>
          <a:prstGeom prst="rect">
            <a:avLst/>
          </a:prstGeom>
          <a:noFill/>
        </p:spPr>
        <p:txBody>
          <a:bodyPr wrap="none" lIns="0" tIns="0" rIns="0" bIns="0" rtlCol="0" anchor="t"/>
          <a:lstStyle/>
          <a:p>
            <a:pPr marL="0" indent="0" algn="l">
              <a:lnSpc>
                <a:spcPts val="2750"/>
              </a:lnSpc>
              <a:buNone/>
            </a:pPr>
            <a:r>
              <a:rPr lang="en-US" sz="22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Contact OTP Structures™</a:t>
            </a:r>
            <a:endParaRPr lang="en-US" sz="2200" dirty="0"/>
          </a:p>
        </p:txBody>
      </p:sp>
      <p:sp>
        <p:nvSpPr>
          <p:cNvPr id="6" name="Text 4"/>
          <p:cNvSpPr/>
          <p:nvPr/>
        </p:nvSpPr>
        <p:spPr>
          <a:xfrm>
            <a:off x="805696" y="5066943"/>
            <a:ext cx="7614761" cy="1334929"/>
          </a:xfrm>
          <a:prstGeom prst="rect">
            <a:avLst/>
          </a:prstGeom>
          <a:noFill/>
        </p:spPr>
        <p:txBody>
          <a:bodyPr wrap="square" lIns="0" tIns="0" rIns="0" bIns="0" rtlCol="0" anchor="t"/>
          <a:lstStyle/>
          <a:p>
            <a:pPr marL="0" indent="0" algn="l">
              <a:lnSpc>
                <a:spcPts val="2500"/>
              </a:lnSpc>
              <a:buNone/>
            </a:pPr>
            <a:r>
              <a:rPr lang="en-US" sz="15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Scaffolding &amp; Modular Staging Division</a:t>
            </a:r>
            <a:r>
              <a:rPr lang="en-US" sz="1550" dirty="0">
                <a:solidFill>
                  <a:srgbClr val="000000"/>
                </a:solidFill>
                <a:latin typeface="Quattrocento" panose="02020802030000000404" pitchFamily="34" charset="0"/>
                <a:ea typeface="Quattrocento" panose="02020802030000000404" pitchFamily="34" charset="-122"/>
                <a:cs typeface="Quattrocento" panose="02020802030000000404" pitchFamily="34" charset="-120"/>
              </a:rPr>
              <a:t>📍</a:t>
            </a: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Bangalore | Serving South India</a:t>
            </a:r>
            <a:endParaRPr lang="en-US" sz="1550" dirty="0"/>
          </a:p>
          <a:p>
            <a:pPr marL="0" indent="0" algn="l">
              <a:lnSpc>
                <a:spcPts val="2500"/>
              </a:lnSpc>
              <a:buNone/>
            </a:pPr>
            <a:r>
              <a:rPr lang="en-US" sz="1550" dirty="0" err="1">
                <a:solidFill>
                  <a:srgbClr val="000000"/>
                </a:solidFill>
                <a:latin typeface="Quattrocento" panose="02020802030000000404" pitchFamily="34" charset="0"/>
                <a:ea typeface="Quattrocento" panose="02020802030000000404" pitchFamily="34" charset="-122"/>
                <a:cs typeface="Quattrocento" panose="02020802030000000404" pitchFamily="34" charset="-120"/>
              </a:rPr>
              <a:t>peoduction@teambuenos.com</a:t>
            </a:r>
            <a:endParaRPr lang="en-US" sz="1550" dirty="0"/>
          </a:p>
          <a:p>
            <a:pPr marL="0" indent="0" algn="l">
              <a:lnSpc>
                <a:spcPts val="2500"/>
              </a:lnSpc>
              <a:buNone/>
            </a:pPr>
            <a:r>
              <a:rPr lang="en-US" sz="1550" dirty="0"/>
              <a:t>+91 9886103222</a:t>
            </a:r>
          </a:p>
        </p:txBody>
      </p:sp>
      <p:pic>
        <p:nvPicPr>
          <p:cNvPr id="7" name="Image 0" descr="preencoded.png"/>
          <p:cNvPicPr>
            <a:picLocks noChangeAspect="1"/>
          </p:cNvPicPr>
          <p:nvPr/>
        </p:nvPicPr>
        <p:blipFill>
          <a:blip r:embed="rId3"/>
          <a:stretch>
            <a:fillRect/>
          </a:stretch>
        </p:blipFill>
        <p:spPr>
          <a:xfrm>
            <a:off x="8919567" y="1674971"/>
            <a:ext cx="4912638" cy="4912638"/>
          </a:xfrm>
          <a:prstGeom prst="rect">
            <a:avLst/>
          </a:prstGeom>
        </p:spPr>
      </p:pic>
      <p:sp>
        <p:nvSpPr>
          <p:cNvPr id="8" name="Shape 5"/>
          <p:cNvSpPr/>
          <p:nvPr/>
        </p:nvSpPr>
        <p:spPr>
          <a:xfrm>
            <a:off x="805696" y="7040761"/>
            <a:ext cx="13019008" cy="855702"/>
          </a:xfrm>
          <a:prstGeom prst="roundRect">
            <a:avLst>
              <a:gd name="adj" fmla="val 3531"/>
            </a:avLst>
          </a:prstGeom>
          <a:solidFill>
            <a:srgbClr val="441709"/>
          </a:solidFill>
        </p:spPr>
      </p:sp>
      <p:pic>
        <p:nvPicPr>
          <p:cNvPr id="9" name="Image 1" descr="preencoded.png"/>
          <p:cNvPicPr>
            <a:picLocks noChangeAspect="1"/>
          </p:cNvPicPr>
          <p:nvPr/>
        </p:nvPicPr>
        <p:blipFill>
          <a:blip r:embed="rId4"/>
          <a:stretch>
            <a:fillRect/>
          </a:stretch>
        </p:blipFill>
        <p:spPr>
          <a:xfrm>
            <a:off x="1007031" y="7329488"/>
            <a:ext cx="251698" cy="201335"/>
          </a:xfrm>
          <a:prstGeom prst="rect">
            <a:avLst/>
          </a:prstGeom>
        </p:spPr>
      </p:pic>
      <p:sp>
        <p:nvSpPr>
          <p:cNvPr id="10" name="Text 6"/>
          <p:cNvSpPr/>
          <p:nvPr/>
        </p:nvSpPr>
        <p:spPr>
          <a:xfrm>
            <a:off x="1460063" y="7292340"/>
            <a:ext cx="12163306" cy="322302"/>
          </a:xfrm>
          <a:prstGeom prst="rect">
            <a:avLst/>
          </a:prstGeom>
          <a:noFill/>
        </p:spPr>
        <p:txBody>
          <a:bodyPr wrap="none" lIns="0" tIns="0" rIns="0" bIns="0" rtlCol="0" anchor="t"/>
          <a:lstStyle/>
          <a:p>
            <a:pPr marL="0" indent="0" algn="l">
              <a:lnSpc>
                <a:spcPts val="2500"/>
              </a:lnSpc>
              <a:buNone/>
            </a:pPr>
            <a:r>
              <a:rPr lang="en-US" sz="1550" dirty="0">
                <a:solidFill>
                  <a:srgbClr val="FFFFFF"/>
                </a:solidFill>
                <a:latin typeface="Quattrocento" panose="02020802030000000404" pitchFamily="34" charset="0"/>
                <a:ea typeface="Quattrocento" panose="02020802030000000404" pitchFamily="34" charset="-122"/>
                <a:cs typeface="Quattrocento" panose="02020802030000000404" pitchFamily="34" charset="-120"/>
              </a:rPr>
              <a:t>Structure First. Safety Always. Scale Without Limits.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56629"/>
          </a:xfrm>
          <a:prstGeom prst="rect">
            <a:avLst/>
          </a:prstGeom>
        </p:spPr>
      </p:pic>
      <p:sp>
        <p:nvSpPr>
          <p:cNvPr id="3" name="Text 0"/>
          <p:cNvSpPr/>
          <p:nvPr/>
        </p:nvSpPr>
        <p:spPr>
          <a:xfrm>
            <a:off x="818078" y="3281601"/>
            <a:ext cx="10083641" cy="601504"/>
          </a:xfrm>
          <a:prstGeom prst="rect">
            <a:avLst/>
          </a:prstGeom>
          <a:noFill/>
        </p:spPr>
        <p:txBody>
          <a:bodyPr wrap="none" lIns="0" tIns="0" rIns="0" bIns="0" rtlCol="0" anchor="t"/>
          <a:lstStyle/>
          <a:p>
            <a:pPr marL="0" indent="0" algn="l">
              <a:lnSpc>
                <a:spcPts val="4700"/>
              </a:lnSpc>
              <a:buNone/>
            </a:pPr>
            <a:r>
              <a:rPr lang="en-US" sz="37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When Events Scale, Structures Decide Success</a:t>
            </a:r>
            <a:endParaRPr lang="en-US" sz="3750" dirty="0"/>
          </a:p>
        </p:txBody>
      </p:sp>
      <p:sp>
        <p:nvSpPr>
          <p:cNvPr id="4" name="Text 1"/>
          <p:cNvSpPr/>
          <p:nvPr/>
        </p:nvSpPr>
        <p:spPr>
          <a:xfrm>
            <a:off x="818078" y="4189809"/>
            <a:ext cx="12994243" cy="654368"/>
          </a:xfrm>
          <a:prstGeom prst="rect">
            <a:avLst/>
          </a:prstGeom>
          <a:noFill/>
        </p:spPr>
        <p:txBody>
          <a:bodyPr wrap="square" lIns="0" tIns="0" rIns="0" bIns="0" rtlCol="0" anchor="t"/>
          <a:lstStyle/>
          <a:p>
            <a:pPr marL="0" indent="0" algn="l">
              <a:lnSpc>
                <a:spcPts val="25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 today's large-format event landscape, structural integrity determines whether a production succeeds or fails. The most ambitious creative visions and innovative technical designs mean nothing if the underlying infrastructure cannot support them safely and efficiently.</a:t>
            </a:r>
            <a:endParaRPr lang="en-US" sz="1600" dirty="0"/>
          </a:p>
        </p:txBody>
      </p:sp>
      <p:sp>
        <p:nvSpPr>
          <p:cNvPr id="5" name="Shape 2"/>
          <p:cNvSpPr/>
          <p:nvPr/>
        </p:nvSpPr>
        <p:spPr>
          <a:xfrm>
            <a:off x="818078" y="5074206"/>
            <a:ext cx="460177" cy="460177"/>
          </a:xfrm>
          <a:prstGeom prst="roundRect">
            <a:avLst>
              <a:gd name="adj" fmla="val 6667"/>
            </a:avLst>
          </a:prstGeom>
          <a:solidFill>
            <a:srgbClr val="315251"/>
          </a:solidFill>
        </p:spPr>
      </p:sp>
      <p:sp>
        <p:nvSpPr>
          <p:cNvPr id="6" name="Text 3"/>
          <p:cNvSpPr/>
          <p:nvPr/>
        </p:nvSpPr>
        <p:spPr>
          <a:xfrm>
            <a:off x="1482685" y="5144453"/>
            <a:ext cx="3496389" cy="601504"/>
          </a:xfrm>
          <a:prstGeom prst="rect">
            <a:avLst/>
          </a:prstGeom>
          <a:noFill/>
        </p:spPr>
        <p:txBody>
          <a:bodyPr wrap="square" lIns="0" tIns="0" rIns="0" bIns="0" rtlCol="0" anchor="t"/>
          <a:lstStyle/>
          <a:p>
            <a:pPr marL="0" indent="0" algn="l">
              <a:lnSpc>
                <a:spcPts val="235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Structural Limitations Kill Events</a:t>
            </a:r>
            <a:endParaRPr lang="en-US" sz="1850" dirty="0"/>
          </a:p>
        </p:txBody>
      </p:sp>
      <p:sp>
        <p:nvSpPr>
          <p:cNvPr id="7" name="Text 4"/>
          <p:cNvSpPr/>
          <p:nvPr/>
        </p:nvSpPr>
        <p:spPr>
          <a:xfrm>
            <a:off x="1482685" y="5868591"/>
            <a:ext cx="3496389" cy="1308735"/>
          </a:xfrm>
          <a:prstGeom prst="rect">
            <a:avLst/>
          </a:prstGeom>
          <a:noFill/>
        </p:spPr>
        <p:txBody>
          <a:bodyPr wrap="square" lIns="0" tIns="0" rIns="0" bIns="0" rtlCol="0" anchor="t"/>
          <a:lstStyle/>
          <a:p>
            <a:pPr marL="0" indent="0" algn="l">
              <a:lnSpc>
                <a:spcPts val="25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Large-format events fail more often due to structural inadequacies than creative or technical shortcomings. The foundation must be right.</a:t>
            </a:r>
            <a:endParaRPr lang="en-US" sz="1600" dirty="0"/>
          </a:p>
        </p:txBody>
      </p:sp>
      <p:sp>
        <p:nvSpPr>
          <p:cNvPr id="8" name="Shape 5"/>
          <p:cNvSpPr/>
          <p:nvPr/>
        </p:nvSpPr>
        <p:spPr>
          <a:xfrm>
            <a:off x="5234702" y="5074206"/>
            <a:ext cx="460177" cy="460177"/>
          </a:xfrm>
          <a:prstGeom prst="roundRect">
            <a:avLst>
              <a:gd name="adj" fmla="val 6667"/>
            </a:avLst>
          </a:prstGeom>
          <a:solidFill>
            <a:srgbClr val="315251"/>
          </a:solidFill>
        </p:spPr>
      </p:sp>
      <p:sp>
        <p:nvSpPr>
          <p:cNvPr id="9" name="Text 6"/>
          <p:cNvSpPr/>
          <p:nvPr/>
        </p:nvSpPr>
        <p:spPr>
          <a:xfrm>
            <a:off x="5899309" y="5144453"/>
            <a:ext cx="3496389" cy="601504"/>
          </a:xfrm>
          <a:prstGeom prst="rect">
            <a:avLst/>
          </a:prstGeom>
          <a:noFill/>
        </p:spPr>
        <p:txBody>
          <a:bodyPr wrap="square" lIns="0" tIns="0" rIns="0" bIns="0" rtlCol="0" anchor="t"/>
          <a:lstStyle/>
          <a:p>
            <a:pPr marL="0" indent="0" algn="l">
              <a:lnSpc>
                <a:spcPts val="235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Safety, Speed, Load Are Non-Negotiable</a:t>
            </a:r>
            <a:endParaRPr lang="en-US" sz="1850" dirty="0"/>
          </a:p>
        </p:txBody>
      </p:sp>
      <p:sp>
        <p:nvSpPr>
          <p:cNvPr id="10" name="Text 7"/>
          <p:cNvSpPr/>
          <p:nvPr/>
        </p:nvSpPr>
        <p:spPr>
          <a:xfrm>
            <a:off x="5899309" y="5868591"/>
            <a:ext cx="3496389" cy="1635919"/>
          </a:xfrm>
          <a:prstGeom prst="rect">
            <a:avLst/>
          </a:prstGeom>
          <a:noFill/>
        </p:spPr>
        <p:txBody>
          <a:bodyPr wrap="square" lIns="0" tIns="0" rIns="0" bIns="0" rtlCol="0" anchor="t"/>
          <a:lstStyle/>
          <a:p>
            <a:pPr marL="0" indent="0" algn="l">
              <a:lnSpc>
                <a:spcPts val="25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Modern event production demands rigorous safety standards, rapid deployment timelines, and precise load management capabilities without compromise.</a:t>
            </a:r>
            <a:endParaRPr lang="en-US" sz="1600" dirty="0"/>
          </a:p>
        </p:txBody>
      </p:sp>
      <p:sp>
        <p:nvSpPr>
          <p:cNvPr id="11" name="Shape 8"/>
          <p:cNvSpPr/>
          <p:nvPr/>
        </p:nvSpPr>
        <p:spPr>
          <a:xfrm>
            <a:off x="9651325" y="5074206"/>
            <a:ext cx="460177" cy="460177"/>
          </a:xfrm>
          <a:prstGeom prst="roundRect">
            <a:avLst>
              <a:gd name="adj" fmla="val 6667"/>
            </a:avLst>
          </a:prstGeom>
          <a:solidFill>
            <a:srgbClr val="315251"/>
          </a:solidFill>
        </p:spPr>
      </p:sp>
      <p:sp>
        <p:nvSpPr>
          <p:cNvPr id="12" name="Text 9"/>
          <p:cNvSpPr/>
          <p:nvPr/>
        </p:nvSpPr>
        <p:spPr>
          <a:xfrm>
            <a:off x="10315932" y="5144453"/>
            <a:ext cx="3388757" cy="300752"/>
          </a:xfrm>
          <a:prstGeom prst="rect">
            <a:avLst/>
          </a:prstGeom>
          <a:noFill/>
        </p:spPr>
        <p:txBody>
          <a:bodyPr wrap="none" lIns="0" tIns="0" rIns="0" bIns="0" rtlCol="0" anchor="t"/>
          <a:lstStyle/>
          <a:p>
            <a:pPr marL="0" indent="0" algn="l">
              <a:lnSpc>
                <a:spcPts val="2350"/>
              </a:lnSpc>
              <a:buNone/>
            </a:pPr>
            <a:r>
              <a:rPr lang="en-US" sz="18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Structure-Up, Not Afterthought</a:t>
            </a:r>
            <a:endParaRPr lang="en-US" sz="1850" dirty="0"/>
          </a:p>
        </p:txBody>
      </p:sp>
      <p:sp>
        <p:nvSpPr>
          <p:cNvPr id="13" name="Text 10"/>
          <p:cNvSpPr/>
          <p:nvPr/>
        </p:nvSpPr>
        <p:spPr>
          <a:xfrm>
            <a:off x="10315932" y="5567839"/>
            <a:ext cx="3496389" cy="1308735"/>
          </a:xfrm>
          <a:prstGeom prst="rect">
            <a:avLst/>
          </a:prstGeom>
          <a:noFill/>
        </p:spPr>
        <p:txBody>
          <a:bodyPr wrap="square" lIns="0" tIns="0" rIns="0" bIns="0" rtlCol="0" anchor="t"/>
          <a:lstStyle/>
          <a:p>
            <a:pPr marL="0" indent="0" algn="l">
              <a:lnSpc>
                <a:spcPts val="255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OTP builds events from the structure up, treating infrastructure as the primary engineering decision rather than a procurement afterthought.</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59116" y="685562"/>
            <a:ext cx="5275898" cy="568166"/>
          </a:xfrm>
          <a:prstGeom prst="rect">
            <a:avLst/>
          </a:prstGeom>
          <a:noFill/>
        </p:spPr>
        <p:txBody>
          <a:bodyPr wrap="none" lIns="0" tIns="0" rIns="0" bIns="0" rtlCol="0" anchor="t"/>
          <a:lstStyle/>
          <a:p>
            <a:pPr marL="0" indent="0" algn="l">
              <a:lnSpc>
                <a:spcPts val="4450"/>
              </a:lnSpc>
              <a:buNone/>
            </a:pPr>
            <a:r>
              <a:rPr lang="en-US" sz="35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Structure-Led Production</a:t>
            </a:r>
            <a:endParaRPr lang="en-US" sz="3550" dirty="0"/>
          </a:p>
        </p:txBody>
      </p:sp>
      <p:sp>
        <p:nvSpPr>
          <p:cNvPr id="4" name="Text 1"/>
          <p:cNvSpPr/>
          <p:nvPr/>
        </p:nvSpPr>
        <p:spPr>
          <a:xfrm>
            <a:off x="6259116" y="1543407"/>
            <a:ext cx="7598569" cy="1236345"/>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At BUENOS, structure is not a vendor line item or support service. It is the </a:t>
            </a:r>
            <a:r>
              <a:rPr lang="en-US" sz="150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core engineering decision</a:t>
            </a: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that fundamentally determines safety parameters, project timelines, and scalability potential. Every production begins with structural integrity as the foundation upon which all other elements are built.</a:t>
            </a:r>
            <a:endParaRPr lang="en-US" sz="1500" dirty="0"/>
          </a:p>
        </p:txBody>
      </p:sp>
      <p:sp>
        <p:nvSpPr>
          <p:cNvPr id="5" name="Shape 2"/>
          <p:cNvSpPr/>
          <p:nvPr/>
        </p:nvSpPr>
        <p:spPr>
          <a:xfrm>
            <a:off x="6259116" y="2997041"/>
            <a:ext cx="3702725" cy="2486025"/>
          </a:xfrm>
          <a:prstGeom prst="roundRect">
            <a:avLst>
              <a:gd name="adj" fmla="val 1166"/>
            </a:avLst>
          </a:prstGeom>
          <a:solidFill>
            <a:srgbClr val="315251"/>
          </a:solidFill>
        </p:spPr>
      </p:sp>
      <p:sp>
        <p:nvSpPr>
          <p:cNvPr id="6" name="Shape 3"/>
          <p:cNvSpPr/>
          <p:nvPr/>
        </p:nvSpPr>
        <p:spPr>
          <a:xfrm>
            <a:off x="6452235" y="3190161"/>
            <a:ext cx="579477" cy="579477"/>
          </a:xfrm>
          <a:prstGeom prst="roundRect">
            <a:avLst>
              <a:gd name="adj" fmla="val 15778168"/>
            </a:avLst>
          </a:prstGeom>
          <a:solidFill>
            <a:srgbClr val="EF9C82"/>
          </a:solidFill>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1541" y="3349466"/>
            <a:ext cx="260747" cy="260747"/>
          </a:xfrm>
          <a:prstGeom prst="rect">
            <a:avLst/>
          </a:prstGeom>
        </p:spPr>
      </p:pic>
      <p:sp>
        <p:nvSpPr>
          <p:cNvPr id="8" name="Text 4"/>
          <p:cNvSpPr/>
          <p:nvPr/>
        </p:nvSpPr>
        <p:spPr>
          <a:xfrm>
            <a:off x="6452235" y="3962757"/>
            <a:ext cx="2272665" cy="284083"/>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Engineering Precision</a:t>
            </a:r>
            <a:endParaRPr lang="en-US" sz="1750" dirty="0"/>
          </a:p>
        </p:txBody>
      </p:sp>
      <p:sp>
        <p:nvSpPr>
          <p:cNvPr id="9" name="Text 5"/>
          <p:cNvSpPr/>
          <p:nvPr/>
        </p:nvSpPr>
        <p:spPr>
          <a:xfrm>
            <a:off x="6452235" y="4362688"/>
            <a:ext cx="3316486" cy="92725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Technical calculations, load analysis, and structural design executed with exacting standards</a:t>
            </a:r>
            <a:endParaRPr lang="en-US" sz="1500" dirty="0"/>
          </a:p>
        </p:txBody>
      </p:sp>
      <p:sp>
        <p:nvSpPr>
          <p:cNvPr id="10" name="Shape 6"/>
          <p:cNvSpPr/>
          <p:nvPr/>
        </p:nvSpPr>
        <p:spPr>
          <a:xfrm>
            <a:off x="10154960" y="2997041"/>
            <a:ext cx="3702725" cy="2486025"/>
          </a:xfrm>
          <a:prstGeom prst="roundRect">
            <a:avLst>
              <a:gd name="adj" fmla="val 1166"/>
            </a:avLst>
          </a:prstGeom>
          <a:solidFill>
            <a:srgbClr val="315251"/>
          </a:solidFill>
        </p:spPr>
      </p:sp>
      <p:sp>
        <p:nvSpPr>
          <p:cNvPr id="11" name="Shape 7"/>
          <p:cNvSpPr/>
          <p:nvPr/>
        </p:nvSpPr>
        <p:spPr>
          <a:xfrm>
            <a:off x="10348079" y="3190161"/>
            <a:ext cx="579477" cy="579477"/>
          </a:xfrm>
          <a:prstGeom prst="roundRect">
            <a:avLst>
              <a:gd name="adj" fmla="val 15778168"/>
            </a:avLst>
          </a:prstGeom>
          <a:solidFill>
            <a:srgbClr val="EF9C82"/>
          </a:solidFill>
        </p:spPr>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07385" y="3349466"/>
            <a:ext cx="260747" cy="260747"/>
          </a:xfrm>
          <a:prstGeom prst="rect">
            <a:avLst/>
          </a:prstGeom>
        </p:spPr>
      </p:pic>
      <p:sp>
        <p:nvSpPr>
          <p:cNvPr id="13" name="Text 8"/>
          <p:cNvSpPr/>
          <p:nvPr/>
        </p:nvSpPr>
        <p:spPr>
          <a:xfrm>
            <a:off x="10348079" y="3962757"/>
            <a:ext cx="2505313" cy="284083"/>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Load &amp; Safety Assurance</a:t>
            </a:r>
            <a:endParaRPr lang="en-US" sz="1750" dirty="0"/>
          </a:p>
        </p:txBody>
      </p:sp>
      <p:sp>
        <p:nvSpPr>
          <p:cNvPr id="14" name="Text 9"/>
          <p:cNvSpPr/>
          <p:nvPr/>
        </p:nvSpPr>
        <p:spPr>
          <a:xfrm>
            <a:off x="10348079" y="4362688"/>
            <a:ext cx="3316486" cy="92725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Comprehensive testing protocols and redundant safety systems across all installations</a:t>
            </a:r>
            <a:endParaRPr lang="en-US" sz="1500" dirty="0"/>
          </a:p>
        </p:txBody>
      </p:sp>
      <p:sp>
        <p:nvSpPr>
          <p:cNvPr id="15" name="Shape 10"/>
          <p:cNvSpPr/>
          <p:nvPr/>
        </p:nvSpPr>
        <p:spPr>
          <a:xfrm>
            <a:off x="6259116" y="5676186"/>
            <a:ext cx="7598569" cy="1867853"/>
          </a:xfrm>
          <a:prstGeom prst="roundRect">
            <a:avLst>
              <a:gd name="adj" fmla="val 1551"/>
            </a:avLst>
          </a:prstGeom>
          <a:solidFill>
            <a:srgbClr val="315251"/>
          </a:solidFill>
        </p:spPr>
      </p:sp>
      <p:sp>
        <p:nvSpPr>
          <p:cNvPr id="16" name="Shape 11"/>
          <p:cNvSpPr/>
          <p:nvPr/>
        </p:nvSpPr>
        <p:spPr>
          <a:xfrm>
            <a:off x="6452235" y="5869305"/>
            <a:ext cx="579477" cy="579477"/>
          </a:xfrm>
          <a:prstGeom prst="roundRect">
            <a:avLst>
              <a:gd name="adj" fmla="val 15778168"/>
            </a:avLst>
          </a:prstGeom>
          <a:solidFill>
            <a:srgbClr val="EF9C82"/>
          </a:solidFill>
        </p:spPr>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1541" y="6028611"/>
            <a:ext cx="260747" cy="260747"/>
          </a:xfrm>
          <a:prstGeom prst="rect">
            <a:avLst/>
          </a:prstGeom>
        </p:spPr>
      </p:pic>
      <p:sp>
        <p:nvSpPr>
          <p:cNvPr id="18" name="Text 12"/>
          <p:cNvSpPr/>
          <p:nvPr/>
        </p:nvSpPr>
        <p:spPr>
          <a:xfrm>
            <a:off x="6452235" y="6641902"/>
            <a:ext cx="2272665" cy="284083"/>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Speed of Execution</a:t>
            </a:r>
            <a:endParaRPr lang="en-US" sz="1750" dirty="0"/>
          </a:p>
        </p:txBody>
      </p:sp>
      <p:sp>
        <p:nvSpPr>
          <p:cNvPr id="19" name="Text 13"/>
          <p:cNvSpPr/>
          <p:nvPr/>
        </p:nvSpPr>
        <p:spPr>
          <a:xfrm>
            <a:off x="6452235" y="7041833"/>
            <a:ext cx="7212330" cy="309086"/>
          </a:xfrm>
          <a:prstGeom prst="rect">
            <a:avLst/>
          </a:prstGeom>
          <a:noFill/>
        </p:spPr>
        <p:txBody>
          <a:bodyPr wrap="non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Rapid deployment capabilities without sacrificing quality or structural integrity</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976432"/>
            <a:ext cx="6280309" cy="615910"/>
          </a:xfrm>
          <a:prstGeom prst="rect">
            <a:avLst/>
          </a:prstGeom>
          <a:noFill/>
        </p:spPr>
        <p:txBody>
          <a:bodyPr wrap="none" lIns="0" tIns="0" rIns="0" bIns="0" rtlCol="0" anchor="t"/>
          <a:lstStyle/>
          <a:p>
            <a:pPr marL="0" indent="0" algn="l">
              <a:lnSpc>
                <a:spcPts val="4850"/>
              </a:lnSpc>
              <a:buNone/>
            </a:pPr>
            <a:r>
              <a:rPr lang="en-US" sz="38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Owning Scale in South India</a:t>
            </a:r>
            <a:endParaRPr lang="en-US" sz="3850" dirty="0"/>
          </a:p>
        </p:txBody>
      </p:sp>
      <p:sp>
        <p:nvSpPr>
          <p:cNvPr id="3" name="Text 1"/>
          <p:cNvSpPr/>
          <p:nvPr/>
        </p:nvSpPr>
        <p:spPr>
          <a:xfrm>
            <a:off x="837724" y="2094905"/>
            <a:ext cx="7568565" cy="1005126"/>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BUENOS now operates </a:t>
            </a:r>
            <a:r>
              <a:rPr lang="en-US" sz="160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South India's largest Ring Lock Scaffolding &amp; Modular Staging inventory</a:t>
            </a: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specifically designed and maintained for concerts, public events, exhibitions, and broadcast-scale productions across the region.</a:t>
            </a:r>
            <a:endParaRPr lang="en-US" sz="1600" dirty="0"/>
          </a:p>
        </p:txBody>
      </p:sp>
      <p:sp>
        <p:nvSpPr>
          <p:cNvPr id="4" name="Text 2"/>
          <p:cNvSpPr/>
          <p:nvPr/>
        </p:nvSpPr>
        <p:spPr>
          <a:xfrm>
            <a:off x="837724" y="3288506"/>
            <a:ext cx="7568565" cy="1675209"/>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This infrastructure investment represents a fundamental shift in how large-format events can be executed across Tamil Nadu, Karnataka, Kerala, Andhra Pradesh, and Telangana. Where other providers rely on limited inventory or multi-source procurement, OTP delivers integrated, scalable solutions from a single point of accountability.</a:t>
            </a:r>
            <a:endParaRPr lang="en-US" sz="1600" dirty="0"/>
          </a:p>
        </p:txBody>
      </p:sp>
      <p:sp>
        <p:nvSpPr>
          <p:cNvPr id="5" name="Text 3"/>
          <p:cNvSpPr/>
          <p:nvPr/>
        </p:nvSpPr>
        <p:spPr>
          <a:xfrm>
            <a:off x="837724" y="5152192"/>
            <a:ext cx="7568565" cy="1005126"/>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inventory depth enables simultaneous multi-city deployments, faster turnaround times, and the flexibility to handle last-minute scale changes that characterize modern event production environments.</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25448"/>
            <a:ext cx="6505456" cy="615910"/>
          </a:xfrm>
          <a:prstGeom prst="rect">
            <a:avLst/>
          </a:prstGeom>
          <a:noFill/>
        </p:spPr>
        <p:txBody>
          <a:bodyPr wrap="none" lIns="0" tIns="0" rIns="0" bIns="0" rtlCol="0" anchor="t"/>
          <a:lstStyle/>
          <a:p>
            <a:pPr marL="0" indent="0" algn="l">
              <a:lnSpc>
                <a:spcPts val="4850"/>
              </a:lnSpc>
              <a:buNone/>
            </a:pPr>
            <a:r>
              <a:rPr lang="en-US" sz="38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Ring Lock Scaffolding System</a:t>
            </a:r>
            <a:endParaRPr lang="en-US" sz="3850" dirty="0"/>
          </a:p>
        </p:txBody>
      </p:sp>
      <p:sp>
        <p:nvSpPr>
          <p:cNvPr id="3" name="Text 1"/>
          <p:cNvSpPr/>
          <p:nvPr/>
        </p:nvSpPr>
        <p:spPr>
          <a:xfrm>
            <a:off x="837724" y="1864876"/>
            <a:ext cx="4143732" cy="691158"/>
          </a:xfrm>
          <a:prstGeom prst="rect">
            <a:avLst/>
          </a:prstGeom>
          <a:noFill/>
        </p:spPr>
        <p:txBody>
          <a:bodyPr wrap="none" lIns="0" tIns="0" rIns="0" bIns="0" rtlCol="0" anchor="t"/>
          <a:lstStyle/>
          <a:p>
            <a:pPr marL="0" indent="0" algn="ctr">
              <a:lnSpc>
                <a:spcPts val="5400"/>
              </a:lnSpc>
              <a:buNone/>
            </a:pPr>
            <a:r>
              <a:rPr lang="en-US" sz="54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122m</a:t>
            </a:r>
            <a:endParaRPr lang="en-US" sz="5400" dirty="0"/>
          </a:p>
        </p:txBody>
      </p:sp>
      <p:sp>
        <p:nvSpPr>
          <p:cNvPr id="4" name="Text 2"/>
          <p:cNvSpPr/>
          <p:nvPr/>
        </p:nvSpPr>
        <p:spPr>
          <a:xfrm>
            <a:off x="1677472" y="2817733"/>
            <a:ext cx="2464118" cy="308015"/>
          </a:xfrm>
          <a:prstGeom prst="rect">
            <a:avLst/>
          </a:prstGeom>
          <a:noFill/>
        </p:spPr>
        <p:txBody>
          <a:bodyPr wrap="none" lIns="0" tIns="0" rIns="0" bIns="0" rtlCol="0" anchor="t"/>
          <a:lstStyle/>
          <a:p>
            <a:pPr marL="0" indent="0" algn="ctr">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Maximum Width</a:t>
            </a:r>
            <a:endParaRPr lang="en-US" sz="1900" dirty="0"/>
          </a:p>
        </p:txBody>
      </p:sp>
      <p:sp>
        <p:nvSpPr>
          <p:cNvPr id="5" name="Text 3"/>
          <p:cNvSpPr/>
          <p:nvPr/>
        </p:nvSpPr>
        <p:spPr>
          <a:xfrm>
            <a:off x="837724" y="3251359"/>
            <a:ext cx="4143732" cy="670084"/>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Unprecedented span capability for wide-format stages and structures</a:t>
            </a:r>
            <a:endParaRPr lang="en-US" sz="1600" dirty="0"/>
          </a:p>
        </p:txBody>
      </p:sp>
      <p:sp>
        <p:nvSpPr>
          <p:cNvPr id="6" name="Text 4"/>
          <p:cNvSpPr/>
          <p:nvPr/>
        </p:nvSpPr>
        <p:spPr>
          <a:xfrm>
            <a:off x="5243274" y="1864876"/>
            <a:ext cx="4143732" cy="691158"/>
          </a:xfrm>
          <a:prstGeom prst="rect">
            <a:avLst/>
          </a:prstGeom>
          <a:noFill/>
        </p:spPr>
        <p:txBody>
          <a:bodyPr wrap="none" lIns="0" tIns="0" rIns="0" bIns="0" rtlCol="0" anchor="t"/>
          <a:lstStyle/>
          <a:p>
            <a:pPr marL="0" indent="0" algn="ctr">
              <a:lnSpc>
                <a:spcPts val="5400"/>
              </a:lnSpc>
              <a:buNone/>
            </a:pPr>
            <a:r>
              <a:rPr lang="en-US" sz="54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12m</a:t>
            </a:r>
            <a:endParaRPr lang="en-US" sz="5400" dirty="0"/>
          </a:p>
        </p:txBody>
      </p:sp>
      <p:sp>
        <p:nvSpPr>
          <p:cNvPr id="7" name="Text 5"/>
          <p:cNvSpPr/>
          <p:nvPr/>
        </p:nvSpPr>
        <p:spPr>
          <a:xfrm>
            <a:off x="6083022" y="2817733"/>
            <a:ext cx="2464118" cy="308015"/>
          </a:xfrm>
          <a:prstGeom prst="rect">
            <a:avLst/>
          </a:prstGeom>
          <a:noFill/>
        </p:spPr>
        <p:txBody>
          <a:bodyPr wrap="none" lIns="0" tIns="0" rIns="0" bIns="0" rtlCol="0" anchor="t"/>
          <a:lstStyle/>
          <a:p>
            <a:pPr marL="0" indent="0" algn="ctr">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Maximum Height</a:t>
            </a:r>
            <a:endParaRPr lang="en-US" sz="1900" dirty="0"/>
          </a:p>
        </p:txBody>
      </p:sp>
      <p:sp>
        <p:nvSpPr>
          <p:cNvPr id="8" name="Text 6"/>
          <p:cNvSpPr/>
          <p:nvPr/>
        </p:nvSpPr>
        <p:spPr>
          <a:xfrm>
            <a:off x="5243274" y="3251359"/>
            <a:ext cx="4143732" cy="670084"/>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Vertical reach for FOH towers, facade structures, and elevated platforms</a:t>
            </a:r>
            <a:endParaRPr lang="en-US" sz="1600" dirty="0"/>
          </a:p>
        </p:txBody>
      </p:sp>
      <p:sp>
        <p:nvSpPr>
          <p:cNvPr id="9" name="Text 7"/>
          <p:cNvSpPr/>
          <p:nvPr/>
        </p:nvSpPr>
        <p:spPr>
          <a:xfrm>
            <a:off x="9648825" y="1864876"/>
            <a:ext cx="4143851" cy="691158"/>
          </a:xfrm>
          <a:prstGeom prst="rect">
            <a:avLst/>
          </a:prstGeom>
          <a:noFill/>
        </p:spPr>
        <p:txBody>
          <a:bodyPr wrap="none" lIns="0" tIns="0" rIns="0" bIns="0" rtlCol="0" anchor="t"/>
          <a:lstStyle/>
          <a:p>
            <a:pPr marL="0" indent="0" algn="ctr">
              <a:lnSpc>
                <a:spcPts val="5400"/>
              </a:lnSpc>
              <a:buNone/>
            </a:pPr>
            <a:r>
              <a:rPr lang="en-US" sz="54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8m</a:t>
            </a:r>
            <a:endParaRPr lang="en-US" sz="5400" dirty="0"/>
          </a:p>
        </p:txBody>
      </p:sp>
      <p:sp>
        <p:nvSpPr>
          <p:cNvPr id="10" name="Text 8"/>
          <p:cNvSpPr/>
          <p:nvPr/>
        </p:nvSpPr>
        <p:spPr>
          <a:xfrm>
            <a:off x="10488692" y="2817733"/>
            <a:ext cx="2464118" cy="308015"/>
          </a:xfrm>
          <a:prstGeom prst="rect">
            <a:avLst/>
          </a:prstGeom>
          <a:noFill/>
        </p:spPr>
        <p:txBody>
          <a:bodyPr wrap="none" lIns="0" tIns="0" rIns="0" bIns="0" rtlCol="0" anchor="t"/>
          <a:lstStyle/>
          <a:p>
            <a:pPr marL="0" indent="0" algn="ctr">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Maximum Depth</a:t>
            </a:r>
            <a:endParaRPr lang="en-US" sz="1900" dirty="0"/>
          </a:p>
        </p:txBody>
      </p:sp>
      <p:sp>
        <p:nvSpPr>
          <p:cNvPr id="11" name="Text 9"/>
          <p:cNvSpPr/>
          <p:nvPr/>
        </p:nvSpPr>
        <p:spPr>
          <a:xfrm>
            <a:off x="9648825" y="3251359"/>
            <a:ext cx="4143851" cy="670084"/>
          </a:xfrm>
          <a:prstGeom prst="rect">
            <a:avLst/>
          </a:prstGeom>
          <a:noFill/>
        </p:spPr>
        <p:txBody>
          <a:bodyPr wrap="square" lIns="0" tIns="0" rIns="0" bIns="0" rtlCol="0" anchor="t"/>
          <a:lstStyle/>
          <a:p>
            <a:pPr marL="0" indent="0" algn="ctr">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Substantial depth for complex rigging and multi-level configurations</a:t>
            </a:r>
            <a:endParaRPr lang="en-US" sz="1600" dirty="0"/>
          </a:p>
        </p:txBody>
      </p:sp>
      <p:sp>
        <p:nvSpPr>
          <p:cNvPr id="12" name="Text 10"/>
          <p:cNvSpPr/>
          <p:nvPr/>
        </p:nvSpPr>
        <p:spPr>
          <a:xfrm>
            <a:off x="837724" y="4157067"/>
            <a:ext cx="12954952" cy="1005126"/>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modular aluminum Ring Lock system delivers </a:t>
            </a:r>
            <a:r>
              <a:rPr lang="en-US" sz="160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high load-bearing capability</a:t>
            </a: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with </a:t>
            </a:r>
            <a:r>
              <a:rPr lang="en-US" sz="160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rapid assembly and dismantling</a:t>
            </a: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characteristics. The system's engineering allows for clean geometry across wide spans while maintaining structural integrity under demanding load conditions.</a:t>
            </a:r>
            <a:endParaRPr lang="en-US" sz="1600" dirty="0"/>
          </a:p>
        </p:txBody>
      </p:sp>
      <p:pic>
        <p:nvPicPr>
          <p:cNvPr id="1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724" y="5424011"/>
            <a:ext cx="209431" cy="209431"/>
          </a:xfrm>
          <a:prstGeom prst="rect">
            <a:avLst/>
          </a:prstGeom>
        </p:spPr>
      </p:pic>
      <p:sp>
        <p:nvSpPr>
          <p:cNvPr id="14" name="Shape 11"/>
          <p:cNvSpPr/>
          <p:nvPr/>
        </p:nvSpPr>
        <p:spPr>
          <a:xfrm>
            <a:off x="837724" y="5730835"/>
            <a:ext cx="4178618" cy="22860"/>
          </a:xfrm>
          <a:prstGeom prst="rect">
            <a:avLst/>
          </a:prstGeom>
          <a:solidFill>
            <a:srgbClr val="EF9C82"/>
          </a:solidFill>
        </p:spPr>
      </p:sp>
      <p:sp>
        <p:nvSpPr>
          <p:cNvPr id="15" name="Text 12"/>
          <p:cNvSpPr/>
          <p:nvPr/>
        </p:nvSpPr>
        <p:spPr>
          <a:xfrm>
            <a:off x="837724" y="5881211"/>
            <a:ext cx="2464118"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Concert Stages</a:t>
            </a:r>
            <a:endParaRPr lang="en-US" sz="1900" dirty="0"/>
          </a:p>
        </p:txBody>
      </p:sp>
      <p:pic>
        <p:nvPicPr>
          <p:cNvPr id="1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5772" y="5424011"/>
            <a:ext cx="209431" cy="209431"/>
          </a:xfrm>
          <a:prstGeom prst="rect">
            <a:avLst/>
          </a:prstGeom>
        </p:spPr>
      </p:pic>
      <p:sp>
        <p:nvSpPr>
          <p:cNvPr id="17" name="Shape 13"/>
          <p:cNvSpPr/>
          <p:nvPr/>
        </p:nvSpPr>
        <p:spPr>
          <a:xfrm>
            <a:off x="5225772" y="5730835"/>
            <a:ext cx="4178737" cy="22860"/>
          </a:xfrm>
          <a:prstGeom prst="rect">
            <a:avLst/>
          </a:prstGeom>
          <a:solidFill>
            <a:srgbClr val="EF9C82"/>
          </a:solidFill>
        </p:spPr>
      </p:sp>
      <p:sp>
        <p:nvSpPr>
          <p:cNvPr id="18" name="Text 14"/>
          <p:cNvSpPr/>
          <p:nvPr/>
        </p:nvSpPr>
        <p:spPr>
          <a:xfrm>
            <a:off x="5225772" y="5881211"/>
            <a:ext cx="2464118"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Facade Structures</a:t>
            </a:r>
            <a:endParaRPr lang="en-US" sz="1900" dirty="0"/>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3940" y="5424011"/>
            <a:ext cx="209431" cy="209431"/>
          </a:xfrm>
          <a:prstGeom prst="rect">
            <a:avLst/>
          </a:prstGeom>
        </p:spPr>
      </p:pic>
      <p:sp>
        <p:nvSpPr>
          <p:cNvPr id="20" name="Shape 15"/>
          <p:cNvSpPr/>
          <p:nvPr/>
        </p:nvSpPr>
        <p:spPr>
          <a:xfrm>
            <a:off x="9613940" y="5730835"/>
            <a:ext cx="4178737" cy="22860"/>
          </a:xfrm>
          <a:prstGeom prst="rect">
            <a:avLst/>
          </a:prstGeom>
          <a:solidFill>
            <a:srgbClr val="EF9C82"/>
          </a:solidFill>
        </p:spPr>
      </p:sp>
      <p:sp>
        <p:nvSpPr>
          <p:cNvPr id="21" name="Text 16"/>
          <p:cNvSpPr/>
          <p:nvPr/>
        </p:nvSpPr>
        <p:spPr>
          <a:xfrm>
            <a:off x="9613940" y="5881211"/>
            <a:ext cx="2464118"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FOH Towers</a:t>
            </a:r>
            <a:endParaRPr lang="en-US" sz="1900" dirty="0"/>
          </a:p>
        </p:txBody>
      </p:sp>
      <p:pic>
        <p:nvPicPr>
          <p:cNvPr id="2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7724" y="6581894"/>
            <a:ext cx="209431" cy="209431"/>
          </a:xfrm>
          <a:prstGeom prst="rect">
            <a:avLst/>
          </a:prstGeom>
        </p:spPr>
      </p:pic>
      <p:sp>
        <p:nvSpPr>
          <p:cNvPr id="23" name="Shape 17"/>
          <p:cNvSpPr/>
          <p:nvPr/>
        </p:nvSpPr>
        <p:spPr>
          <a:xfrm>
            <a:off x="837724" y="6888718"/>
            <a:ext cx="6372701" cy="22860"/>
          </a:xfrm>
          <a:prstGeom prst="rect">
            <a:avLst/>
          </a:prstGeom>
          <a:solidFill>
            <a:srgbClr val="EF9C82"/>
          </a:solidFill>
        </p:spPr>
      </p:sp>
      <p:sp>
        <p:nvSpPr>
          <p:cNvPr id="24" name="Text 18"/>
          <p:cNvSpPr/>
          <p:nvPr/>
        </p:nvSpPr>
        <p:spPr>
          <a:xfrm>
            <a:off x="837724" y="7039094"/>
            <a:ext cx="2464118"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Exhibition Halls</a:t>
            </a:r>
            <a:endParaRPr lang="en-US" sz="1900" dirty="0"/>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19856" y="6581894"/>
            <a:ext cx="209431" cy="209431"/>
          </a:xfrm>
          <a:prstGeom prst="rect">
            <a:avLst/>
          </a:prstGeom>
        </p:spPr>
      </p:pic>
      <p:sp>
        <p:nvSpPr>
          <p:cNvPr id="26" name="Shape 19"/>
          <p:cNvSpPr/>
          <p:nvPr/>
        </p:nvSpPr>
        <p:spPr>
          <a:xfrm>
            <a:off x="7419856" y="6888718"/>
            <a:ext cx="6372820" cy="22860"/>
          </a:xfrm>
          <a:prstGeom prst="rect">
            <a:avLst/>
          </a:prstGeom>
          <a:solidFill>
            <a:srgbClr val="EF9C82"/>
          </a:solidFill>
        </p:spPr>
      </p:sp>
      <p:sp>
        <p:nvSpPr>
          <p:cNvPr id="27" name="Text 20"/>
          <p:cNvSpPr/>
          <p:nvPr/>
        </p:nvSpPr>
        <p:spPr>
          <a:xfrm>
            <a:off x="7419856" y="7039094"/>
            <a:ext cx="2686169"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Temporary Grandstands</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458"/>
          </a:xfrm>
          <a:prstGeom prst="rect">
            <a:avLst/>
          </a:prstGeom>
        </p:spPr>
      </p:pic>
      <p:sp>
        <p:nvSpPr>
          <p:cNvPr id="3" name="Text 0"/>
          <p:cNvSpPr/>
          <p:nvPr/>
        </p:nvSpPr>
        <p:spPr>
          <a:xfrm>
            <a:off x="6174105" y="472797"/>
            <a:ext cx="7768590" cy="1011317"/>
          </a:xfrm>
          <a:prstGeom prst="rect">
            <a:avLst/>
          </a:prstGeom>
          <a:noFill/>
        </p:spPr>
        <p:txBody>
          <a:bodyPr wrap="square" lIns="0" tIns="0" rIns="0" bIns="0" rtlCol="0" anchor="t"/>
          <a:lstStyle/>
          <a:p>
            <a:pPr marL="0" indent="0" algn="l">
              <a:lnSpc>
                <a:spcPts val="3950"/>
              </a:lnSpc>
              <a:buNone/>
            </a:pPr>
            <a:r>
              <a:rPr lang="en-US" sz="31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Why Ring Lock Over Conventional Systems</a:t>
            </a:r>
            <a:endParaRPr lang="en-US" sz="3150" dirty="0"/>
          </a:p>
        </p:txBody>
      </p:sp>
      <p:sp>
        <p:nvSpPr>
          <p:cNvPr id="4" name="Text 1"/>
          <p:cNvSpPr/>
          <p:nvPr/>
        </p:nvSpPr>
        <p:spPr>
          <a:xfrm>
            <a:off x="6174105" y="1742003"/>
            <a:ext cx="7768590" cy="825103"/>
          </a:xfrm>
          <a:prstGeom prst="rect">
            <a:avLst/>
          </a:prstGeom>
          <a:noFill/>
        </p:spPr>
        <p:txBody>
          <a:bodyPr wrap="square" lIns="0" tIns="0" rIns="0" bIns="0" rtlCol="0" anchor="t"/>
          <a:lstStyle/>
          <a:p>
            <a:pPr marL="0" indent="0" algn="l">
              <a:lnSpc>
                <a:spcPts val="2150"/>
              </a:lnSpc>
              <a:buNone/>
            </a:pPr>
            <a:r>
              <a:rPr lang="en-US" sz="13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Ring Lock scaffolding represents a fundamental advancement in temporary structure technology. The system's engineering delivers measurable advantages in speed, safety, and structural performance compared to conventional scaffolding approaches.</a:t>
            </a:r>
            <a:endParaRPr lang="en-US" sz="1350" dirty="0"/>
          </a:p>
        </p:txBody>
      </p:sp>
      <p:pic>
        <p:nvPicPr>
          <p:cNvPr id="5" name="Image 1" descr="preencoded.png"/>
          <p:cNvPicPr>
            <a:picLocks noChangeAspect="1"/>
          </p:cNvPicPr>
          <p:nvPr/>
        </p:nvPicPr>
        <p:blipFill>
          <a:blip r:embed="rId4"/>
          <a:stretch>
            <a:fillRect/>
          </a:stretch>
        </p:blipFill>
        <p:spPr>
          <a:xfrm>
            <a:off x="6174105" y="2760464"/>
            <a:ext cx="859750" cy="1249799"/>
          </a:xfrm>
          <a:prstGeom prst="rect">
            <a:avLst/>
          </a:prstGeom>
        </p:spPr>
      </p:pic>
      <p:sp>
        <p:nvSpPr>
          <p:cNvPr id="6" name="Text 2"/>
          <p:cNvSpPr/>
          <p:nvPr/>
        </p:nvSpPr>
        <p:spPr>
          <a:xfrm>
            <a:off x="7205782" y="2932390"/>
            <a:ext cx="2022872" cy="252770"/>
          </a:xfrm>
          <a:prstGeom prst="rect">
            <a:avLst/>
          </a:prstGeom>
          <a:noFill/>
        </p:spPr>
        <p:txBody>
          <a:bodyPr wrap="none" lIns="0" tIns="0" rIns="0" bIns="0" rtlCol="0" anchor="t"/>
          <a:lstStyle/>
          <a:p>
            <a:pPr marL="0" indent="0" algn="l">
              <a:lnSpc>
                <a:spcPts val="195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Faster Build Cycles</a:t>
            </a:r>
            <a:endParaRPr lang="en-US" sz="1550" dirty="0"/>
          </a:p>
        </p:txBody>
      </p:sp>
      <p:sp>
        <p:nvSpPr>
          <p:cNvPr id="7" name="Text 3"/>
          <p:cNvSpPr/>
          <p:nvPr/>
        </p:nvSpPr>
        <p:spPr>
          <a:xfrm>
            <a:off x="7205782" y="3288268"/>
            <a:ext cx="6736913" cy="550069"/>
          </a:xfrm>
          <a:prstGeom prst="rect">
            <a:avLst/>
          </a:prstGeom>
          <a:noFill/>
        </p:spPr>
        <p:txBody>
          <a:bodyPr wrap="square" lIns="0" tIns="0" rIns="0" bIns="0" rtlCol="0" anchor="t"/>
          <a:lstStyle/>
          <a:p>
            <a:pPr marL="0" indent="0" algn="l">
              <a:lnSpc>
                <a:spcPts val="2150"/>
              </a:lnSpc>
              <a:buNone/>
            </a:pPr>
            <a:r>
              <a:rPr lang="en-US" sz="13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Modular locking mechanism reduces assembly time by 30-40% compared to conventional pin-and-clip systems</a:t>
            </a:r>
            <a:endParaRPr lang="en-US" sz="1350" dirty="0"/>
          </a:p>
        </p:txBody>
      </p:sp>
      <p:pic>
        <p:nvPicPr>
          <p:cNvPr id="8" name="Image 2" descr="preencoded.png"/>
          <p:cNvPicPr>
            <a:picLocks noChangeAspect="1"/>
          </p:cNvPicPr>
          <p:nvPr/>
        </p:nvPicPr>
        <p:blipFill>
          <a:blip r:embed="rId5"/>
          <a:stretch>
            <a:fillRect/>
          </a:stretch>
        </p:blipFill>
        <p:spPr>
          <a:xfrm>
            <a:off x="6174105" y="4010263"/>
            <a:ext cx="859750" cy="1249799"/>
          </a:xfrm>
          <a:prstGeom prst="rect">
            <a:avLst/>
          </a:prstGeom>
        </p:spPr>
      </p:pic>
      <p:sp>
        <p:nvSpPr>
          <p:cNvPr id="9" name="Text 4"/>
          <p:cNvSpPr/>
          <p:nvPr/>
        </p:nvSpPr>
        <p:spPr>
          <a:xfrm>
            <a:off x="7205782" y="4182189"/>
            <a:ext cx="2046565" cy="252770"/>
          </a:xfrm>
          <a:prstGeom prst="rect">
            <a:avLst/>
          </a:prstGeom>
          <a:noFill/>
        </p:spPr>
        <p:txBody>
          <a:bodyPr wrap="none" lIns="0" tIns="0" rIns="0" bIns="0" rtlCol="0" anchor="t"/>
          <a:lstStyle/>
          <a:p>
            <a:pPr marL="0" indent="0" algn="l">
              <a:lnSpc>
                <a:spcPts val="195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Higher Load Tolerance</a:t>
            </a:r>
            <a:endParaRPr lang="en-US" sz="1550" dirty="0"/>
          </a:p>
        </p:txBody>
      </p:sp>
      <p:sp>
        <p:nvSpPr>
          <p:cNvPr id="10" name="Text 5"/>
          <p:cNvSpPr/>
          <p:nvPr/>
        </p:nvSpPr>
        <p:spPr>
          <a:xfrm>
            <a:off x="7205782" y="4538067"/>
            <a:ext cx="6736913" cy="550069"/>
          </a:xfrm>
          <a:prstGeom prst="rect">
            <a:avLst/>
          </a:prstGeom>
          <a:noFill/>
        </p:spPr>
        <p:txBody>
          <a:bodyPr wrap="square" lIns="0" tIns="0" rIns="0" bIns="0" rtlCol="0" anchor="t"/>
          <a:lstStyle/>
          <a:p>
            <a:pPr marL="0" indent="0" algn="l">
              <a:lnSpc>
                <a:spcPts val="2150"/>
              </a:lnSpc>
              <a:buNone/>
            </a:pPr>
            <a:r>
              <a:rPr lang="en-US" sz="13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Enhanced load distribution and bearing capacity enables heavier rigging and equipment configurations</a:t>
            </a:r>
            <a:endParaRPr lang="en-US" sz="1350" dirty="0"/>
          </a:p>
        </p:txBody>
      </p:sp>
      <p:pic>
        <p:nvPicPr>
          <p:cNvPr id="11" name="Image 3" descr="preencoded.png"/>
          <p:cNvPicPr>
            <a:picLocks noChangeAspect="1"/>
          </p:cNvPicPr>
          <p:nvPr/>
        </p:nvPicPr>
        <p:blipFill>
          <a:blip r:embed="rId6"/>
          <a:stretch>
            <a:fillRect/>
          </a:stretch>
        </p:blipFill>
        <p:spPr>
          <a:xfrm>
            <a:off x="6174105" y="5260062"/>
            <a:ext cx="859750" cy="1249799"/>
          </a:xfrm>
          <a:prstGeom prst="rect">
            <a:avLst/>
          </a:prstGeom>
        </p:spPr>
      </p:pic>
      <p:sp>
        <p:nvSpPr>
          <p:cNvPr id="12" name="Text 6"/>
          <p:cNvSpPr/>
          <p:nvPr/>
        </p:nvSpPr>
        <p:spPr>
          <a:xfrm>
            <a:off x="7205782" y="5431988"/>
            <a:ext cx="2022872" cy="252770"/>
          </a:xfrm>
          <a:prstGeom prst="rect">
            <a:avLst/>
          </a:prstGeom>
          <a:noFill/>
        </p:spPr>
        <p:txBody>
          <a:bodyPr wrap="none" lIns="0" tIns="0" rIns="0" bIns="0" rtlCol="0" anchor="t"/>
          <a:lstStyle/>
          <a:p>
            <a:pPr marL="0" indent="0" algn="l">
              <a:lnSpc>
                <a:spcPts val="195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Cleaner Geometry</a:t>
            </a:r>
            <a:endParaRPr lang="en-US" sz="1550" dirty="0"/>
          </a:p>
        </p:txBody>
      </p:sp>
      <p:sp>
        <p:nvSpPr>
          <p:cNvPr id="13" name="Text 7"/>
          <p:cNvSpPr/>
          <p:nvPr/>
        </p:nvSpPr>
        <p:spPr>
          <a:xfrm>
            <a:off x="7205782" y="5787866"/>
            <a:ext cx="6736913" cy="550069"/>
          </a:xfrm>
          <a:prstGeom prst="rect">
            <a:avLst/>
          </a:prstGeom>
          <a:noFill/>
        </p:spPr>
        <p:txBody>
          <a:bodyPr wrap="square" lIns="0" tIns="0" rIns="0" bIns="0" rtlCol="0" anchor="t"/>
          <a:lstStyle/>
          <a:p>
            <a:pPr marL="0" indent="0" algn="l">
              <a:lnSpc>
                <a:spcPts val="2150"/>
              </a:lnSpc>
              <a:buNone/>
            </a:pPr>
            <a:r>
              <a:rPr lang="en-US" sz="13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Precision-engineered components ensure true alignment across wide spans and complex configurations</a:t>
            </a:r>
            <a:endParaRPr lang="en-US" sz="1350" dirty="0"/>
          </a:p>
        </p:txBody>
      </p:sp>
      <p:pic>
        <p:nvPicPr>
          <p:cNvPr id="14" name="Image 4" descr="preencoded.png"/>
          <p:cNvPicPr>
            <a:picLocks noChangeAspect="1"/>
          </p:cNvPicPr>
          <p:nvPr/>
        </p:nvPicPr>
        <p:blipFill>
          <a:blip r:embed="rId7"/>
          <a:stretch>
            <a:fillRect/>
          </a:stretch>
        </p:blipFill>
        <p:spPr>
          <a:xfrm>
            <a:off x="6174105" y="6509861"/>
            <a:ext cx="859750" cy="1249799"/>
          </a:xfrm>
          <a:prstGeom prst="rect">
            <a:avLst/>
          </a:prstGeom>
        </p:spPr>
      </p:pic>
      <p:sp>
        <p:nvSpPr>
          <p:cNvPr id="15" name="Text 8"/>
          <p:cNvSpPr/>
          <p:nvPr/>
        </p:nvSpPr>
        <p:spPr>
          <a:xfrm>
            <a:off x="7205782" y="6681788"/>
            <a:ext cx="2022872" cy="252770"/>
          </a:xfrm>
          <a:prstGeom prst="rect">
            <a:avLst/>
          </a:prstGeom>
          <a:noFill/>
        </p:spPr>
        <p:txBody>
          <a:bodyPr wrap="none" lIns="0" tIns="0" rIns="0" bIns="0" rtlCol="0" anchor="t"/>
          <a:lstStyle/>
          <a:p>
            <a:pPr marL="0" indent="0" algn="l">
              <a:lnSpc>
                <a:spcPts val="1950"/>
              </a:lnSpc>
              <a:buNone/>
            </a:pPr>
            <a:r>
              <a:rPr lang="en-US" sz="15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Safety &amp; Efficiency</a:t>
            </a:r>
            <a:endParaRPr lang="en-US" sz="1550" dirty="0"/>
          </a:p>
        </p:txBody>
      </p:sp>
      <p:sp>
        <p:nvSpPr>
          <p:cNvPr id="16" name="Text 9"/>
          <p:cNvSpPr/>
          <p:nvPr/>
        </p:nvSpPr>
        <p:spPr>
          <a:xfrm>
            <a:off x="7205782" y="7037665"/>
            <a:ext cx="6736913" cy="550069"/>
          </a:xfrm>
          <a:prstGeom prst="rect">
            <a:avLst/>
          </a:prstGeom>
          <a:noFill/>
        </p:spPr>
        <p:txBody>
          <a:bodyPr wrap="square" lIns="0" tIns="0" rIns="0" bIns="0" rtlCol="0" anchor="t"/>
          <a:lstStyle/>
          <a:p>
            <a:pPr marL="0" indent="0" algn="l">
              <a:lnSpc>
                <a:spcPts val="2150"/>
              </a:lnSpc>
              <a:buNone/>
            </a:pPr>
            <a:r>
              <a:rPr lang="en-US" sz="13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Enhanced locking mechanism plus reduced manpower fatigue minimizes human error risk factors</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7463" y="451961"/>
            <a:ext cx="5048964" cy="483394"/>
          </a:xfrm>
          <a:prstGeom prst="rect">
            <a:avLst/>
          </a:prstGeom>
          <a:noFill/>
        </p:spPr>
        <p:txBody>
          <a:bodyPr wrap="none" lIns="0" tIns="0" rIns="0" bIns="0" rtlCol="0" anchor="t"/>
          <a:lstStyle/>
          <a:p>
            <a:pPr marL="0" indent="0" algn="l">
              <a:lnSpc>
                <a:spcPts val="3800"/>
              </a:lnSpc>
              <a:buNone/>
            </a:pPr>
            <a:r>
              <a:rPr lang="en-US" sz="30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Professional Modular Staging</a:t>
            </a:r>
            <a:endParaRPr lang="en-US" sz="3000" dirty="0"/>
          </a:p>
        </p:txBody>
      </p:sp>
      <p:sp>
        <p:nvSpPr>
          <p:cNvPr id="3" name="Text 1"/>
          <p:cNvSpPr/>
          <p:nvPr/>
        </p:nvSpPr>
        <p:spPr>
          <a:xfrm>
            <a:off x="657463" y="1346121"/>
            <a:ext cx="2515314" cy="290036"/>
          </a:xfrm>
          <a:prstGeom prst="rect">
            <a:avLst/>
          </a:prstGeom>
          <a:noFill/>
        </p:spPr>
        <p:txBody>
          <a:bodyPr wrap="none" lIns="0" tIns="0" rIns="0" bIns="0" rtlCol="0" anchor="t"/>
          <a:lstStyle/>
          <a:p>
            <a:pPr marL="0" indent="0" algn="l">
              <a:lnSpc>
                <a:spcPts val="2250"/>
              </a:lnSpc>
              <a:buNone/>
            </a:pPr>
            <a:r>
              <a:rPr lang="en-US" sz="180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Technical Specifications</a:t>
            </a:r>
            <a:endParaRPr lang="en-US" sz="1800" dirty="0"/>
          </a:p>
        </p:txBody>
      </p:sp>
      <p:sp>
        <p:nvSpPr>
          <p:cNvPr id="4" name="Text 2"/>
          <p:cNvSpPr/>
          <p:nvPr/>
        </p:nvSpPr>
        <p:spPr>
          <a:xfrm>
            <a:off x="657463" y="1800463"/>
            <a:ext cx="6457236" cy="789027"/>
          </a:xfrm>
          <a:prstGeom prst="rect">
            <a:avLst/>
          </a:prstGeom>
          <a:noFill/>
        </p:spPr>
        <p:txBody>
          <a:bodyPr wrap="square" lIns="0" tIns="0" rIns="0" bIns="0" rtlCol="0" anchor="t"/>
          <a:lstStyle/>
          <a:p>
            <a:pPr marL="0" indent="0" algn="l">
              <a:lnSpc>
                <a:spcPts val="205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professional modular staging system provides concert-grade performance across diverse event formats. The system's flexibility allows for rapid configuration changes while maintaining structural precision and safety standards.</a:t>
            </a:r>
            <a:endParaRPr lang="en-US" sz="1250" dirty="0"/>
          </a:p>
        </p:txBody>
      </p:sp>
      <p:sp>
        <p:nvSpPr>
          <p:cNvPr id="5" name="Text 3"/>
          <p:cNvSpPr/>
          <p:nvPr/>
        </p:nvSpPr>
        <p:spPr>
          <a:xfrm>
            <a:off x="657463" y="2737366"/>
            <a:ext cx="6457236" cy="263009"/>
          </a:xfrm>
          <a:prstGeom prst="rect">
            <a:avLst/>
          </a:prstGeom>
          <a:noFill/>
        </p:spPr>
        <p:txBody>
          <a:bodyPr wrap="none" lIns="0" tIns="0" rIns="0" bIns="0" rtlCol="0" anchor="t"/>
          <a:lstStyle/>
          <a:p>
            <a:pPr marL="0" indent="0" algn="l">
              <a:lnSpc>
                <a:spcPts val="2050"/>
              </a:lnSpc>
              <a:buSzPct val="100000"/>
              <a:buNone/>
            </a:pPr>
            <a:r>
              <a:rPr lang="en-US" sz="12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Stage Size:</a:t>
            </a: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30m × 20m maximum configuration</a:t>
            </a:r>
            <a:endParaRPr lang="en-US" sz="1250" dirty="0"/>
          </a:p>
        </p:txBody>
      </p:sp>
      <p:sp>
        <p:nvSpPr>
          <p:cNvPr id="6" name="Text 4"/>
          <p:cNvSpPr/>
          <p:nvPr/>
        </p:nvSpPr>
        <p:spPr>
          <a:xfrm>
            <a:off x="657463" y="3057882"/>
            <a:ext cx="6457236" cy="263009"/>
          </a:xfrm>
          <a:prstGeom prst="rect">
            <a:avLst/>
          </a:prstGeom>
          <a:noFill/>
        </p:spPr>
        <p:txBody>
          <a:bodyPr wrap="none" lIns="0" tIns="0" rIns="0" bIns="0" rtlCol="0" anchor="t"/>
          <a:lstStyle/>
          <a:p>
            <a:pPr marL="0" indent="0" algn="l">
              <a:lnSpc>
                <a:spcPts val="2050"/>
              </a:lnSpc>
              <a:buSzPct val="100000"/>
              <a:buNone/>
            </a:pPr>
            <a:r>
              <a:rPr lang="en-US" sz="12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Height Options:</a:t>
            </a: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2m | 1.5m | 1m | 0.5m adjustable</a:t>
            </a:r>
            <a:endParaRPr lang="en-US" sz="1250" dirty="0"/>
          </a:p>
        </p:txBody>
      </p:sp>
      <p:sp>
        <p:nvSpPr>
          <p:cNvPr id="7" name="Text 5"/>
          <p:cNvSpPr/>
          <p:nvPr/>
        </p:nvSpPr>
        <p:spPr>
          <a:xfrm>
            <a:off x="657463" y="3378398"/>
            <a:ext cx="6457236" cy="263009"/>
          </a:xfrm>
          <a:prstGeom prst="rect">
            <a:avLst/>
          </a:prstGeom>
          <a:noFill/>
        </p:spPr>
        <p:txBody>
          <a:bodyPr wrap="none" lIns="0" tIns="0" rIns="0" bIns="0" rtlCol="0" anchor="t"/>
          <a:lstStyle/>
          <a:p>
            <a:pPr marL="0" indent="0" algn="l">
              <a:lnSpc>
                <a:spcPts val="2050"/>
              </a:lnSpc>
              <a:buSzPct val="100000"/>
              <a:buNone/>
            </a:pPr>
            <a:r>
              <a:rPr lang="en-US" sz="12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Decking:</a:t>
            </a: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Anti-skid, concert-grade weatherproof panels</a:t>
            </a:r>
            <a:endParaRPr lang="en-US" sz="1250" dirty="0"/>
          </a:p>
        </p:txBody>
      </p:sp>
      <p:sp>
        <p:nvSpPr>
          <p:cNvPr id="8" name="Text 6"/>
          <p:cNvSpPr/>
          <p:nvPr/>
        </p:nvSpPr>
        <p:spPr>
          <a:xfrm>
            <a:off x="657463" y="3698915"/>
            <a:ext cx="6457236" cy="263009"/>
          </a:xfrm>
          <a:prstGeom prst="rect">
            <a:avLst/>
          </a:prstGeom>
          <a:noFill/>
        </p:spPr>
        <p:txBody>
          <a:bodyPr wrap="none" lIns="0" tIns="0" rIns="0" bIns="0" rtlCol="0" anchor="t"/>
          <a:lstStyle/>
          <a:p>
            <a:pPr marL="0" indent="0" algn="l">
              <a:lnSpc>
                <a:spcPts val="2050"/>
              </a:lnSpc>
              <a:buSzPct val="100000"/>
              <a:buNone/>
            </a:pPr>
            <a:r>
              <a:rPr lang="en-US" sz="12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Frames:</a:t>
            </a: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Precision alignment with load-tested components</a:t>
            </a:r>
            <a:endParaRPr lang="en-US" sz="1250" dirty="0"/>
          </a:p>
        </p:txBody>
      </p:sp>
      <p:sp>
        <p:nvSpPr>
          <p:cNvPr id="9" name="Text 7"/>
          <p:cNvSpPr/>
          <p:nvPr/>
        </p:nvSpPr>
        <p:spPr>
          <a:xfrm>
            <a:off x="657463" y="4019431"/>
            <a:ext cx="6457236" cy="263009"/>
          </a:xfrm>
          <a:prstGeom prst="rect">
            <a:avLst/>
          </a:prstGeom>
          <a:noFill/>
        </p:spPr>
        <p:txBody>
          <a:bodyPr wrap="none" lIns="0" tIns="0" rIns="0" bIns="0" rtlCol="0" anchor="t"/>
          <a:lstStyle/>
          <a:p>
            <a:pPr marL="0" indent="0" algn="l">
              <a:lnSpc>
                <a:spcPts val="2050"/>
              </a:lnSpc>
              <a:buSzPct val="100000"/>
              <a:buNone/>
            </a:pPr>
            <a:r>
              <a:rPr lang="en-US" sz="1250" b="1"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Integration:</a:t>
            </a: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 Compatible with standard rigging and lighting systems</a:t>
            </a:r>
            <a:endParaRPr lang="en-US" sz="1250" dirty="0"/>
          </a:p>
        </p:txBody>
      </p:sp>
      <p:pic>
        <p:nvPicPr>
          <p:cNvPr id="10" name="Image 0" descr="preencoded.png"/>
          <p:cNvPicPr>
            <a:picLocks noChangeAspect="1"/>
          </p:cNvPicPr>
          <p:nvPr/>
        </p:nvPicPr>
        <p:blipFill>
          <a:blip r:embed="rId3"/>
          <a:stretch>
            <a:fillRect/>
          </a:stretch>
        </p:blipFill>
        <p:spPr>
          <a:xfrm>
            <a:off x="7523321" y="1366718"/>
            <a:ext cx="6457236" cy="6457236"/>
          </a:xfrm>
          <a:prstGeom prst="rect">
            <a:avLst/>
          </a:prstGeom>
        </p:spPr>
      </p:pic>
      <p:sp>
        <p:nvSpPr>
          <p:cNvPr id="11" name="Text 8"/>
          <p:cNvSpPr/>
          <p:nvPr/>
        </p:nvSpPr>
        <p:spPr>
          <a:xfrm>
            <a:off x="657463" y="8193762"/>
            <a:ext cx="13315474" cy="526018"/>
          </a:xfrm>
          <a:prstGeom prst="rect">
            <a:avLst/>
          </a:prstGeom>
          <a:noFill/>
        </p:spPr>
        <p:txBody>
          <a:bodyPr wrap="square" lIns="0" tIns="0" rIns="0" bIns="0" rtlCol="0" anchor="t"/>
          <a:lstStyle/>
          <a:p>
            <a:pPr marL="0" indent="0" algn="l">
              <a:lnSpc>
                <a:spcPts val="2050"/>
              </a:lnSpc>
              <a:buNone/>
            </a:pPr>
            <a:r>
              <a:rPr lang="en-US" sz="12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The staging system's modular architecture enables configurations from intimate corporate presentations to large-scale concert platforms, with consistent safety characteristics across all deployment sizes.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968931"/>
            <a:ext cx="10500003" cy="615910"/>
          </a:xfrm>
          <a:prstGeom prst="rect">
            <a:avLst/>
          </a:prstGeom>
          <a:noFill/>
        </p:spPr>
        <p:txBody>
          <a:bodyPr wrap="none" lIns="0" tIns="0" rIns="0" bIns="0" rtlCol="0" anchor="t"/>
          <a:lstStyle/>
          <a:p>
            <a:pPr marL="0" indent="0" algn="l">
              <a:lnSpc>
                <a:spcPts val="4850"/>
              </a:lnSpc>
              <a:buNone/>
            </a:pPr>
            <a:r>
              <a:rPr lang="en-US" sz="38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Built for Public Safety &amp; Regulatory Compliance</a:t>
            </a:r>
            <a:endParaRPr lang="en-US" sz="3850" dirty="0"/>
          </a:p>
        </p:txBody>
      </p:sp>
      <p:sp>
        <p:nvSpPr>
          <p:cNvPr id="3" name="Text 1"/>
          <p:cNvSpPr/>
          <p:nvPr/>
        </p:nvSpPr>
        <p:spPr>
          <a:xfrm>
            <a:off x="837724" y="2003703"/>
            <a:ext cx="12954952" cy="670084"/>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Public safety and regulatory compliance are not marketing claims at BUENOS—they are fundamental operational requirements embedded in every aspect of our structural systems and deployment protocols.</a:t>
            </a:r>
            <a:endParaRPr lang="en-US" sz="1600" dirty="0"/>
          </a:p>
        </p:txBody>
      </p:sp>
      <p:sp>
        <p:nvSpPr>
          <p:cNvPr id="4" name="Shape 2"/>
          <p:cNvSpPr/>
          <p:nvPr/>
        </p:nvSpPr>
        <p:spPr>
          <a:xfrm>
            <a:off x="837724" y="2909411"/>
            <a:ext cx="6372701" cy="2238375"/>
          </a:xfrm>
          <a:prstGeom prst="roundRect">
            <a:avLst>
              <a:gd name="adj" fmla="val 4902"/>
            </a:avLst>
          </a:prstGeom>
          <a:solidFill>
            <a:srgbClr val="123332"/>
          </a:solidFill>
          <a:ln w="22860">
            <a:solidFill>
              <a:srgbClr val="4A6B6A"/>
            </a:solidFill>
            <a:prstDash val="solid"/>
          </a:ln>
        </p:spPr>
      </p:sp>
      <p:sp>
        <p:nvSpPr>
          <p:cNvPr id="5" name="Shape 3"/>
          <p:cNvSpPr/>
          <p:nvPr/>
        </p:nvSpPr>
        <p:spPr>
          <a:xfrm>
            <a:off x="814864" y="2909411"/>
            <a:ext cx="91440" cy="2238375"/>
          </a:xfrm>
          <a:prstGeom prst="roundRect">
            <a:avLst>
              <a:gd name="adj" fmla="val 34360"/>
            </a:avLst>
          </a:prstGeom>
          <a:solidFill>
            <a:srgbClr val="EF9C82"/>
          </a:solidFill>
        </p:spPr>
      </p:sp>
      <p:sp>
        <p:nvSpPr>
          <p:cNvPr id="6" name="Text 4"/>
          <p:cNvSpPr/>
          <p:nvPr/>
        </p:nvSpPr>
        <p:spPr>
          <a:xfrm>
            <a:off x="1138595" y="3141702"/>
            <a:ext cx="2858095"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Load-Tested Components</a:t>
            </a:r>
            <a:endParaRPr lang="en-US" sz="1900" dirty="0"/>
          </a:p>
        </p:txBody>
      </p:sp>
      <p:sp>
        <p:nvSpPr>
          <p:cNvPr id="7" name="Text 5"/>
          <p:cNvSpPr/>
          <p:nvPr/>
        </p:nvSpPr>
        <p:spPr>
          <a:xfrm>
            <a:off x="1138595" y="3575328"/>
            <a:ext cx="5839539" cy="1340168"/>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Every modular element undergoes rigorous load testing and certification before entering operational inventory. Testing protocols exceed industry standards and are documented for regulatory review.</a:t>
            </a:r>
            <a:endParaRPr lang="en-US" sz="1600" dirty="0"/>
          </a:p>
        </p:txBody>
      </p:sp>
      <p:sp>
        <p:nvSpPr>
          <p:cNvPr id="8" name="Shape 6"/>
          <p:cNvSpPr/>
          <p:nvPr/>
        </p:nvSpPr>
        <p:spPr>
          <a:xfrm>
            <a:off x="7419856" y="2909411"/>
            <a:ext cx="6372820" cy="2238375"/>
          </a:xfrm>
          <a:prstGeom prst="roundRect">
            <a:avLst>
              <a:gd name="adj" fmla="val 4902"/>
            </a:avLst>
          </a:prstGeom>
          <a:solidFill>
            <a:srgbClr val="123332"/>
          </a:solidFill>
          <a:ln w="22860">
            <a:solidFill>
              <a:srgbClr val="4A6B6A"/>
            </a:solidFill>
            <a:prstDash val="solid"/>
          </a:ln>
        </p:spPr>
      </p:sp>
      <p:sp>
        <p:nvSpPr>
          <p:cNvPr id="9" name="Shape 7"/>
          <p:cNvSpPr/>
          <p:nvPr/>
        </p:nvSpPr>
        <p:spPr>
          <a:xfrm>
            <a:off x="7396996" y="2909411"/>
            <a:ext cx="91440" cy="2238375"/>
          </a:xfrm>
          <a:prstGeom prst="roundRect">
            <a:avLst>
              <a:gd name="adj" fmla="val 34360"/>
            </a:avLst>
          </a:prstGeom>
          <a:solidFill>
            <a:srgbClr val="EF9C82"/>
          </a:solidFill>
        </p:spPr>
      </p:sp>
      <p:sp>
        <p:nvSpPr>
          <p:cNvPr id="10" name="Text 8"/>
          <p:cNvSpPr/>
          <p:nvPr/>
        </p:nvSpPr>
        <p:spPr>
          <a:xfrm>
            <a:off x="7720727" y="3141702"/>
            <a:ext cx="2733913"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Trained Assembly Teams</a:t>
            </a:r>
            <a:endParaRPr lang="en-US" sz="1900" dirty="0"/>
          </a:p>
        </p:txBody>
      </p:sp>
      <p:sp>
        <p:nvSpPr>
          <p:cNvPr id="11" name="Text 9"/>
          <p:cNvSpPr/>
          <p:nvPr/>
        </p:nvSpPr>
        <p:spPr>
          <a:xfrm>
            <a:off x="7720727" y="3575328"/>
            <a:ext cx="5839658" cy="1340168"/>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technical teams complete comprehensive training programs covering assembly procedures, safety protocols, and emergency response. Continuous skill development ensures consistent execution quality.</a:t>
            </a:r>
            <a:endParaRPr lang="en-US" sz="1600" dirty="0"/>
          </a:p>
        </p:txBody>
      </p:sp>
      <p:sp>
        <p:nvSpPr>
          <p:cNvPr id="12" name="Shape 10"/>
          <p:cNvSpPr/>
          <p:nvPr/>
        </p:nvSpPr>
        <p:spPr>
          <a:xfrm>
            <a:off x="837724" y="5357217"/>
            <a:ext cx="6372701" cy="1903333"/>
          </a:xfrm>
          <a:prstGeom prst="roundRect">
            <a:avLst>
              <a:gd name="adj" fmla="val 5765"/>
            </a:avLst>
          </a:prstGeom>
          <a:solidFill>
            <a:srgbClr val="123332"/>
          </a:solidFill>
          <a:ln w="22860">
            <a:solidFill>
              <a:srgbClr val="4A6B6A"/>
            </a:solidFill>
            <a:prstDash val="solid"/>
          </a:ln>
        </p:spPr>
      </p:sp>
      <p:sp>
        <p:nvSpPr>
          <p:cNvPr id="13" name="Shape 11"/>
          <p:cNvSpPr/>
          <p:nvPr/>
        </p:nvSpPr>
        <p:spPr>
          <a:xfrm>
            <a:off x="814864" y="5357217"/>
            <a:ext cx="91440" cy="1903333"/>
          </a:xfrm>
          <a:prstGeom prst="roundRect">
            <a:avLst>
              <a:gd name="adj" fmla="val 34360"/>
            </a:avLst>
          </a:prstGeom>
          <a:solidFill>
            <a:srgbClr val="EF9C82"/>
          </a:solidFill>
        </p:spPr>
      </p:sp>
      <p:sp>
        <p:nvSpPr>
          <p:cNvPr id="14" name="Text 12"/>
          <p:cNvSpPr/>
          <p:nvPr/>
        </p:nvSpPr>
        <p:spPr>
          <a:xfrm>
            <a:off x="1138595" y="5589508"/>
            <a:ext cx="2928104"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Redundant Safety Systems</a:t>
            </a:r>
            <a:endParaRPr lang="en-US" sz="1900" dirty="0"/>
          </a:p>
        </p:txBody>
      </p:sp>
      <p:sp>
        <p:nvSpPr>
          <p:cNvPr id="15" name="Text 13"/>
          <p:cNvSpPr/>
          <p:nvPr/>
        </p:nvSpPr>
        <p:spPr>
          <a:xfrm>
            <a:off x="1138595" y="6023134"/>
            <a:ext cx="5839539" cy="1005126"/>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Multiple locking mechanisms, cross-bracing redundancy, and fail-safe design principles ensure structural integrity even under unexpected load conditions or equipment failures.</a:t>
            </a:r>
            <a:endParaRPr lang="en-US" sz="1600" dirty="0"/>
          </a:p>
        </p:txBody>
      </p:sp>
      <p:sp>
        <p:nvSpPr>
          <p:cNvPr id="16" name="Shape 14"/>
          <p:cNvSpPr/>
          <p:nvPr/>
        </p:nvSpPr>
        <p:spPr>
          <a:xfrm>
            <a:off x="7419856" y="5357217"/>
            <a:ext cx="6372820" cy="1903333"/>
          </a:xfrm>
          <a:prstGeom prst="roundRect">
            <a:avLst>
              <a:gd name="adj" fmla="val 5765"/>
            </a:avLst>
          </a:prstGeom>
          <a:solidFill>
            <a:srgbClr val="123332"/>
          </a:solidFill>
          <a:ln w="22860">
            <a:solidFill>
              <a:srgbClr val="4A6B6A"/>
            </a:solidFill>
            <a:prstDash val="solid"/>
          </a:ln>
        </p:spPr>
      </p:sp>
      <p:sp>
        <p:nvSpPr>
          <p:cNvPr id="17" name="Shape 15"/>
          <p:cNvSpPr/>
          <p:nvPr/>
        </p:nvSpPr>
        <p:spPr>
          <a:xfrm>
            <a:off x="7396996" y="5357217"/>
            <a:ext cx="91440" cy="1903333"/>
          </a:xfrm>
          <a:prstGeom prst="roundRect">
            <a:avLst>
              <a:gd name="adj" fmla="val 34360"/>
            </a:avLst>
          </a:prstGeom>
          <a:solidFill>
            <a:srgbClr val="EF9C82"/>
          </a:solidFill>
        </p:spPr>
      </p:sp>
      <p:sp>
        <p:nvSpPr>
          <p:cNvPr id="18" name="Text 16"/>
          <p:cNvSpPr/>
          <p:nvPr/>
        </p:nvSpPr>
        <p:spPr>
          <a:xfrm>
            <a:off x="7720727" y="5589508"/>
            <a:ext cx="2901672" cy="308015"/>
          </a:xfrm>
          <a:prstGeom prst="rect">
            <a:avLst/>
          </a:prstGeom>
          <a:noFill/>
        </p:spPr>
        <p:txBody>
          <a:bodyPr wrap="none" lIns="0" tIns="0" rIns="0" bIns="0" rtlCol="0" anchor="t"/>
          <a:lstStyle/>
          <a:p>
            <a:pPr marL="0" indent="0" algn="l">
              <a:lnSpc>
                <a:spcPts val="2400"/>
              </a:lnSpc>
              <a:buNone/>
            </a:pPr>
            <a:r>
              <a:rPr lang="en-US" sz="19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Government &amp; PSU Ready</a:t>
            </a:r>
            <a:endParaRPr lang="en-US" sz="1900" dirty="0"/>
          </a:p>
        </p:txBody>
      </p:sp>
      <p:sp>
        <p:nvSpPr>
          <p:cNvPr id="19" name="Text 17"/>
          <p:cNvSpPr/>
          <p:nvPr/>
        </p:nvSpPr>
        <p:spPr>
          <a:xfrm>
            <a:off x="7720727" y="6023134"/>
            <a:ext cx="5839658" cy="1005126"/>
          </a:xfrm>
          <a:prstGeom prst="rect">
            <a:avLst/>
          </a:prstGeom>
          <a:noFill/>
        </p:spPr>
        <p:txBody>
          <a:bodyPr wrap="square" lIns="0" tIns="0" rIns="0" bIns="0" rtlCol="0" anchor="t"/>
          <a:lstStyle/>
          <a:p>
            <a:pPr marL="0" indent="0" algn="l">
              <a:lnSpc>
                <a:spcPts val="2600"/>
              </a:lnSpc>
              <a:buNone/>
            </a:pPr>
            <a:r>
              <a:rPr lang="en-US" sz="16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Our systems and documentation meet stringent requirements for government events, PSU functions, and regulated venues. Compliance is built-in, not retrofitted.</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4859" y="656392"/>
            <a:ext cx="7628811" cy="569833"/>
          </a:xfrm>
          <a:prstGeom prst="rect">
            <a:avLst/>
          </a:prstGeom>
          <a:noFill/>
        </p:spPr>
        <p:txBody>
          <a:bodyPr wrap="none" lIns="0" tIns="0" rIns="0" bIns="0" rtlCol="0" anchor="t"/>
          <a:lstStyle/>
          <a:p>
            <a:pPr marL="0" indent="0" algn="l">
              <a:lnSpc>
                <a:spcPts val="4450"/>
              </a:lnSpc>
              <a:buNone/>
            </a:pPr>
            <a:r>
              <a:rPr lang="en-US" sz="3550" dirty="0">
                <a:solidFill>
                  <a:srgbClr val="FFD9BE"/>
                </a:solidFill>
                <a:latin typeface="Quattrocento" panose="02020802030000000404" pitchFamily="34" charset="0"/>
                <a:ea typeface="Quattrocento" panose="02020802030000000404" pitchFamily="34" charset="-122"/>
                <a:cs typeface="Quattrocento" panose="02020802030000000404" pitchFamily="34" charset="-120"/>
              </a:rPr>
              <a:t>Designed for Complex Event Formats</a:t>
            </a:r>
            <a:endParaRPr lang="en-US" sz="3550" dirty="0"/>
          </a:p>
        </p:txBody>
      </p:sp>
      <p:sp>
        <p:nvSpPr>
          <p:cNvPr id="3" name="Text 1"/>
          <p:cNvSpPr/>
          <p:nvPr/>
        </p:nvSpPr>
        <p:spPr>
          <a:xfrm>
            <a:off x="774859" y="1613654"/>
            <a:ext cx="13080683" cy="61983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BUENOS's structural systems are engineered to handle the diverse technical demands and operational complexities of modern large-format event production across multiple industries and audience types.</a:t>
            </a:r>
            <a:endParaRPr lang="en-US" sz="15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859" y="2451378"/>
            <a:ext cx="484346" cy="484346"/>
          </a:xfrm>
          <a:prstGeom prst="rect">
            <a:avLst/>
          </a:prstGeom>
        </p:spPr>
      </p:pic>
      <p:sp>
        <p:nvSpPr>
          <p:cNvPr id="5" name="Text 2"/>
          <p:cNvSpPr/>
          <p:nvPr/>
        </p:nvSpPr>
        <p:spPr>
          <a:xfrm>
            <a:off x="774859" y="3177897"/>
            <a:ext cx="3195042" cy="284798"/>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Live Concerts &amp; Touring Shows</a:t>
            </a:r>
            <a:endParaRPr lang="en-US" sz="1750" dirty="0"/>
          </a:p>
        </p:txBody>
      </p:sp>
      <p:sp>
        <p:nvSpPr>
          <p:cNvPr id="6" name="Text 3"/>
          <p:cNvSpPr/>
          <p:nvPr/>
        </p:nvSpPr>
        <p:spPr>
          <a:xfrm>
            <a:off x="774859" y="3578900"/>
            <a:ext cx="4198739" cy="123967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Full-scale stage infrastructure supporting international touring requirements, heavy rigging loads, and rapid build/strike schedules for multi-city tours.</a:t>
            </a:r>
            <a:endParaRPr lang="en-US" sz="150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5771" y="2451378"/>
            <a:ext cx="484346" cy="484346"/>
          </a:xfrm>
          <a:prstGeom prst="rect">
            <a:avLst/>
          </a:prstGeom>
        </p:spPr>
      </p:pic>
      <p:sp>
        <p:nvSpPr>
          <p:cNvPr id="8" name="Text 4"/>
          <p:cNvSpPr/>
          <p:nvPr/>
        </p:nvSpPr>
        <p:spPr>
          <a:xfrm>
            <a:off x="5215771" y="3177897"/>
            <a:ext cx="2445068" cy="284798"/>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Political &amp; Public Rallies</a:t>
            </a:r>
            <a:endParaRPr lang="en-US" sz="1750" dirty="0"/>
          </a:p>
        </p:txBody>
      </p:sp>
      <p:sp>
        <p:nvSpPr>
          <p:cNvPr id="9" name="Text 5"/>
          <p:cNvSpPr/>
          <p:nvPr/>
        </p:nvSpPr>
        <p:spPr>
          <a:xfrm>
            <a:off x="5215771" y="3578900"/>
            <a:ext cx="4198739" cy="123967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Large-format platforms designed for crowd visibility, speaker protection, and media requirements in challenging outdoor environments with variable weather conditions.</a:t>
            </a:r>
            <a:endParaRPr lang="en-US" sz="150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6683" y="2451378"/>
            <a:ext cx="484346" cy="484346"/>
          </a:xfrm>
          <a:prstGeom prst="rect">
            <a:avLst/>
          </a:prstGeom>
        </p:spPr>
      </p:pic>
      <p:sp>
        <p:nvSpPr>
          <p:cNvPr id="11" name="Text 6"/>
          <p:cNvSpPr/>
          <p:nvPr/>
        </p:nvSpPr>
        <p:spPr>
          <a:xfrm>
            <a:off x="9656683" y="3177897"/>
            <a:ext cx="2685455" cy="284798"/>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Exhibitions &amp; Trade Expos</a:t>
            </a:r>
            <a:endParaRPr lang="en-US" sz="1750" dirty="0"/>
          </a:p>
        </p:txBody>
      </p:sp>
      <p:sp>
        <p:nvSpPr>
          <p:cNvPr id="12" name="Text 7"/>
          <p:cNvSpPr/>
          <p:nvPr/>
        </p:nvSpPr>
        <p:spPr>
          <a:xfrm>
            <a:off x="9656683" y="3578900"/>
            <a:ext cx="4198858" cy="123967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Modular configurations supporting diverse booth heights, hanging loads, and circulation patterns across extended multi-day installation requirements.</a:t>
            </a:r>
            <a:endParaRPr lang="en-US" sz="150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859" y="5206008"/>
            <a:ext cx="484346" cy="484346"/>
          </a:xfrm>
          <a:prstGeom prst="rect">
            <a:avLst/>
          </a:prstGeom>
        </p:spPr>
      </p:pic>
      <p:sp>
        <p:nvSpPr>
          <p:cNvPr id="14" name="Text 8"/>
          <p:cNvSpPr/>
          <p:nvPr/>
        </p:nvSpPr>
        <p:spPr>
          <a:xfrm>
            <a:off x="774859" y="5932527"/>
            <a:ext cx="2968704" cy="284798"/>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Broadcast &amp; Televised Events</a:t>
            </a:r>
            <a:endParaRPr lang="en-US" sz="1750" dirty="0"/>
          </a:p>
        </p:txBody>
      </p:sp>
      <p:sp>
        <p:nvSpPr>
          <p:cNvPr id="15" name="Text 9"/>
          <p:cNvSpPr/>
          <p:nvPr/>
        </p:nvSpPr>
        <p:spPr>
          <a:xfrm>
            <a:off x="774859" y="6333530"/>
            <a:ext cx="4198739" cy="123967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Precision platforms accommodating camera positions, lighting grids, and technical infrastructure for professional broadcast production standards.</a:t>
            </a:r>
            <a:endParaRPr lang="en-US" sz="150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71" y="5206008"/>
            <a:ext cx="484346" cy="484346"/>
          </a:xfrm>
          <a:prstGeom prst="rect">
            <a:avLst/>
          </a:prstGeom>
        </p:spPr>
      </p:pic>
      <p:sp>
        <p:nvSpPr>
          <p:cNvPr id="17" name="Text 10"/>
          <p:cNvSpPr/>
          <p:nvPr/>
        </p:nvSpPr>
        <p:spPr>
          <a:xfrm>
            <a:off x="5215771" y="5932527"/>
            <a:ext cx="3978235" cy="284798"/>
          </a:xfrm>
          <a:prstGeom prst="rect">
            <a:avLst/>
          </a:prstGeom>
          <a:noFill/>
        </p:spPr>
        <p:txBody>
          <a:bodyPr wrap="none" lIns="0" tIns="0" rIns="0" bIns="0" rtlCol="0" anchor="t"/>
          <a:lstStyle/>
          <a:p>
            <a:pPr marL="0" indent="0" algn="l">
              <a:lnSpc>
                <a:spcPts val="2200"/>
              </a:lnSpc>
              <a:buNone/>
            </a:pPr>
            <a:r>
              <a:rPr lang="en-US" sz="175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Corporate &amp; Government Conventions</a:t>
            </a:r>
            <a:endParaRPr lang="en-US" sz="1750" dirty="0"/>
          </a:p>
        </p:txBody>
      </p:sp>
      <p:sp>
        <p:nvSpPr>
          <p:cNvPr id="18" name="Text 11"/>
          <p:cNvSpPr/>
          <p:nvPr/>
        </p:nvSpPr>
        <p:spPr>
          <a:xfrm>
            <a:off x="5215771" y="6333530"/>
            <a:ext cx="4198739" cy="1239679"/>
          </a:xfrm>
          <a:prstGeom prst="rect">
            <a:avLst/>
          </a:prstGeom>
          <a:noFill/>
        </p:spPr>
        <p:txBody>
          <a:bodyPr wrap="square" lIns="0" tIns="0" rIns="0" bIns="0" rtlCol="0" anchor="t"/>
          <a:lstStyle/>
          <a:p>
            <a:pPr marL="0" indent="0" algn="l">
              <a:lnSpc>
                <a:spcPts val="2400"/>
              </a:lnSpc>
              <a:buNone/>
            </a:pPr>
            <a:r>
              <a:rPr lang="en-US" sz="1500" dirty="0">
                <a:solidFill>
                  <a:srgbClr val="F9EEE7"/>
                </a:solidFill>
                <a:latin typeface="Quattrocento" panose="02020802030000000404" pitchFamily="34" charset="0"/>
                <a:ea typeface="Quattrocento" panose="02020802030000000404" pitchFamily="34" charset="-122"/>
                <a:cs typeface="Quattrocento" panose="02020802030000000404" pitchFamily="34" charset="-120"/>
              </a:rPr>
              <a:t>Professional staging solutions meeting corporate presentation requirements and government protocol standards with appropriate aesthetic refinement.</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2199</Words>
  <Application>Microsoft Macintosh PowerPoint</Application>
  <PresentationFormat>Custom</PresentationFormat>
  <Paragraphs>204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Quattrocento</vt:lpstr>
      <vt:lpstr>Calibri</vt:lpstr>
      <vt:lpstr>Quattrocento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Raj Hansoge</cp:lastModifiedBy>
  <cp:revision>4</cp:revision>
  <dcterms:created xsi:type="dcterms:W3CDTF">2026-01-03T02:34:56Z</dcterms:created>
  <dcterms:modified xsi:type="dcterms:W3CDTF">2026-01-03T02:41:16Z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A3D7C2DFFCAEA91F508058691C7EF679_42</vt:lpwstr>
  </property>
  <property fmtid="{D5CDD505-2E9C-101B-9397-08002B2CF9AE}" pid="3" name="KSOProductBuildVer">
    <vt:lpwstr>1033-12.1.23152.23152</vt:lpwstr>
  </property>
</Properties>
</file>